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41"/>
  </p:notesMasterIdLst>
  <p:sldIdLst>
    <p:sldId id="267" r:id="rId2"/>
    <p:sldId id="270" r:id="rId3"/>
    <p:sldId id="272" r:id="rId4"/>
    <p:sldId id="271" r:id="rId5"/>
    <p:sldId id="273" r:id="rId6"/>
    <p:sldId id="276" r:id="rId7"/>
    <p:sldId id="278" r:id="rId8"/>
    <p:sldId id="284"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13" r:id="rId33"/>
    <p:sldId id="330" r:id="rId34"/>
    <p:sldId id="316" r:id="rId35"/>
    <p:sldId id="333" r:id="rId36"/>
    <p:sldId id="320" r:id="rId37"/>
    <p:sldId id="321" r:id="rId38"/>
    <p:sldId id="322" r:id="rId39"/>
    <p:sldId id="332" r:id="rId40"/>
  </p:sldIdLst>
  <p:sldSz cx="9144000" cy="6858000" type="screen4x3"/>
  <p:notesSz cx="10234613"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1" autoAdjust="0"/>
    <p:restoredTop sz="94576" autoAdjust="0"/>
  </p:normalViewPr>
  <p:slideViewPr>
    <p:cSldViewPr>
      <p:cViewPr varScale="1">
        <p:scale>
          <a:sx n="74" d="100"/>
          <a:sy n="74" d="100"/>
        </p:scale>
        <p:origin x="1284" y="72"/>
      </p:cViewPr>
      <p:guideLst>
        <p:guide orient="horz" pos="2880"/>
        <p:guide pos="2160"/>
        <p:guide orient="horz" pos="2160"/>
        <p:guide pos="2880"/>
      </p:guideLst>
    </p:cSldViewPr>
  </p:slideViewPr>
  <p:outlineViewPr>
    <p:cViewPr>
      <p:scale>
        <a:sx n="33" d="100"/>
        <a:sy n="33" d="100"/>
      </p:scale>
      <p:origin x="42" y="0"/>
    </p:cViewPr>
  </p:outlin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434999" cy="354841"/>
          </a:xfrm>
          <a:prstGeom prst="rect">
            <a:avLst/>
          </a:prstGeom>
        </p:spPr>
        <p:txBody>
          <a:bodyPr vert="horz" lIns="94339" tIns="47169" rIns="94339" bIns="47169" rtlCol="0"/>
          <a:lstStyle>
            <a:lvl1pPr algn="l">
              <a:defRPr sz="1200"/>
            </a:lvl1pPr>
          </a:lstStyle>
          <a:p>
            <a:endParaRPr lang="en-US"/>
          </a:p>
        </p:txBody>
      </p:sp>
      <p:sp>
        <p:nvSpPr>
          <p:cNvPr id="3" name="Date Placeholder 2"/>
          <p:cNvSpPr>
            <a:spLocks noGrp="1"/>
          </p:cNvSpPr>
          <p:nvPr>
            <p:ph type="dt" idx="1"/>
          </p:nvPr>
        </p:nvSpPr>
        <p:spPr>
          <a:xfrm>
            <a:off x="5797247" y="1"/>
            <a:ext cx="4434999" cy="354841"/>
          </a:xfrm>
          <a:prstGeom prst="rect">
            <a:avLst/>
          </a:prstGeom>
        </p:spPr>
        <p:txBody>
          <a:bodyPr vert="horz" lIns="94339" tIns="47169" rIns="94339" bIns="47169" rtlCol="0"/>
          <a:lstStyle>
            <a:lvl1pPr algn="r">
              <a:defRPr sz="1200"/>
            </a:lvl1pPr>
          </a:lstStyle>
          <a:p>
            <a:fld id="{156D3DC0-A304-43B6-8526-6B04D4EA87F0}" type="datetimeFigureOut">
              <a:rPr lang="en-US" smtClean="0"/>
              <a:pPr/>
              <a:t>11/8/2016</a:t>
            </a:fld>
            <a:endParaRPr lang="en-US"/>
          </a:p>
        </p:txBody>
      </p:sp>
      <p:sp>
        <p:nvSpPr>
          <p:cNvPr id="4" name="Slide Image Placeholder 3"/>
          <p:cNvSpPr>
            <a:spLocks noGrp="1" noRot="1" noChangeAspect="1"/>
          </p:cNvSpPr>
          <p:nvPr>
            <p:ph type="sldImg" idx="2"/>
          </p:nvPr>
        </p:nvSpPr>
        <p:spPr>
          <a:xfrm>
            <a:off x="3341688" y="533400"/>
            <a:ext cx="3551237" cy="2662238"/>
          </a:xfrm>
          <a:prstGeom prst="rect">
            <a:avLst/>
          </a:prstGeom>
          <a:noFill/>
          <a:ln w="12700">
            <a:solidFill>
              <a:prstClr val="black"/>
            </a:solidFill>
          </a:ln>
        </p:spPr>
        <p:txBody>
          <a:bodyPr vert="horz" lIns="94339" tIns="47169" rIns="94339" bIns="47169" rtlCol="0" anchor="ctr"/>
          <a:lstStyle/>
          <a:p>
            <a:endParaRPr lang="en-US"/>
          </a:p>
        </p:txBody>
      </p:sp>
      <p:sp>
        <p:nvSpPr>
          <p:cNvPr id="5" name="Notes Placeholder 4"/>
          <p:cNvSpPr>
            <a:spLocks noGrp="1"/>
          </p:cNvSpPr>
          <p:nvPr>
            <p:ph type="body" sz="quarter" idx="3"/>
          </p:nvPr>
        </p:nvSpPr>
        <p:spPr>
          <a:xfrm>
            <a:off x="1023462" y="3373818"/>
            <a:ext cx="8187690" cy="3195831"/>
          </a:xfrm>
          <a:prstGeom prst="rect">
            <a:avLst/>
          </a:prstGeom>
        </p:spPr>
        <p:txBody>
          <a:bodyPr vert="horz" lIns="94339" tIns="47169" rIns="94339" bIns="471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746502"/>
            <a:ext cx="4434999" cy="354840"/>
          </a:xfrm>
          <a:prstGeom prst="rect">
            <a:avLst/>
          </a:prstGeom>
        </p:spPr>
        <p:txBody>
          <a:bodyPr vert="horz" lIns="94339" tIns="47169" rIns="94339" bIns="47169" rtlCol="0" anchor="b"/>
          <a:lstStyle>
            <a:lvl1pPr algn="l">
              <a:defRPr sz="1200"/>
            </a:lvl1pPr>
          </a:lstStyle>
          <a:p>
            <a:endParaRPr lang="en-US"/>
          </a:p>
        </p:txBody>
      </p:sp>
      <p:sp>
        <p:nvSpPr>
          <p:cNvPr id="7" name="Slide Number Placeholder 6"/>
          <p:cNvSpPr>
            <a:spLocks noGrp="1"/>
          </p:cNvSpPr>
          <p:nvPr>
            <p:ph type="sldNum" sz="quarter" idx="5"/>
          </p:nvPr>
        </p:nvSpPr>
        <p:spPr>
          <a:xfrm>
            <a:off x="5797247" y="6746502"/>
            <a:ext cx="4434999" cy="354840"/>
          </a:xfrm>
          <a:prstGeom prst="rect">
            <a:avLst/>
          </a:prstGeom>
        </p:spPr>
        <p:txBody>
          <a:bodyPr vert="horz" lIns="94339" tIns="47169" rIns="94339" bIns="47169" rtlCol="0" anchor="b"/>
          <a:lstStyle>
            <a:lvl1pPr algn="r">
              <a:defRPr sz="1200"/>
            </a:lvl1pPr>
          </a:lstStyle>
          <a:p>
            <a:fld id="{23A00ECE-F99D-42C4-A58E-3AC52F4548D2}" type="slidenum">
              <a:rPr lang="en-US" smtClean="0"/>
              <a:pPr/>
              <a:t>‹#›</a:t>
            </a:fld>
            <a:endParaRPr lang="en-US"/>
          </a:p>
        </p:txBody>
      </p:sp>
    </p:spTree>
    <p:extLst>
      <p:ext uri="{BB962C8B-B14F-4D97-AF65-F5344CB8AC3E}">
        <p14:creationId xmlns:p14="http://schemas.microsoft.com/office/powerpoint/2010/main" val="380234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617C914-CC0C-4466-9A65-654ADEB33B25}" type="datetimeFigureOut">
              <a:rPr lang="en-US" smtClean="0"/>
              <a:pPr/>
              <a:t>11/8/2016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617C914-CC0C-4466-9A65-654ADEB33B25}" type="datetimeFigureOut">
              <a:rPr lang="en-US" smtClean="0"/>
              <a:pPr/>
              <a:t>11/8/2016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617C914-CC0C-4466-9A65-654ADEB33B25}" type="datetimeFigureOut">
              <a:rPr lang="en-US" smtClean="0"/>
              <a:pPr/>
              <a:t>11/8/2016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617C914-CC0C-4466-9A65-654ADEB33B25}" type="datetimeFigureOut">
              <a:rPr lang="en-US" smtClean="0"/>
              <a:pPr/>
              <a:t>11/8/2016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7C914-CC0C-4466-9A65-654ADEB33B25}" type="datetimeFigureOut">
              <a:rPr lang="en-US" smtClean="0"/>
              <a:pPr/>
              <a:t>11/8/2016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617C914-CC0C-4466-9A65-654ADEB33B25}" type="datetimeFigureOut">
              <a:rPr lang="en-US" smtClean="0"/>
              <a:pPr/>
              <a:t>11/8/2016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617C914-CC0C-4466-9A65-654ADEB33B25}" type="datetimeFigureOut">
              <a:rPr lang="en-US" smtClean="0"/>
              <a:pPr/>
              <a:t>11/8/2016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617C914-CC0C-4466-9A65-654ADEB33B25}" type="datetimeFigureOut">
              <a:rPr lang="en-US" smtClean="0"/>
              <a:pPr/>
              <a:t>11/8/2016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7C914-CC0C-4466-9A65-654ADEB33B25}" type="datetimeFigureOut">
              <a:rPr lang="en-US" smtClean="0"/>
              <a:pPr/>
              <a:t>11/8/2016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7C914-CC0C-4466-9A65-654ADEB33B25}" type="datetimeFigureOut">
              <a:rPr lang="en-US" smtClean="0"/>
              <a:pPr/>
              <a:t>11/8/2016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7C914-CC0C-4466-9A65-654ADEB33B25}" type="datetimeFigureOut">
              <a:rPr lang="en-US" smtClean="0"/>
              <a:pPr/>
              <a:t>11/8/2016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20B1508-667E-46DB-9095-1101D260FC61}"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7C914-CC0C-4466-9A65-654ADEB33B25}" type="datetimeFigureOut">
              <a:rPr lang="en-US" smtClean="0"/>
              <a:pPr/>
              <a:t>11/8/2016</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B1508-667E-46DB-9095-1101D260FC61}"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972" y="5786454"/>
            <a:ext cx="7809795" cy="757592"/>
          </a:xfrm>
        </p:spPr>
        <p:txBody>
          <a:bodyPr>
            <a:noAutofit/>
          </a:bodyPr>
          <a:lstStyle/>
          <a:p>
            <a:pPr marL="0" indent="0" algn="ctr">
              <a:lnSpc>
                <a:spcPct val="100000"/>
              </a:lnSpc>
              <a:spcBef>
                <a:spcPts val="0"/>
              </a:spcBef>
              <a:buNone/>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Mr.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Navin</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Kapoor, Superintending Engineer</a:t>
            </a:r>
          </a:p>
          <a:p>
            <a:pPr marL="0" indent="0" algn="ctr">
              <a:lnSpc>
                <a:spcPct val="100000"/>
              </a:lnSpc>
              <a:spcBef>
                <a:spcPts val="0"/>
              </a:spcBef>
              <a:buNone/>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Dated: 08.11.2016</a:t>
            </a:r>
          </a:p>
        </p:txBody>
      </p:sp>
      <p:sp>
        <p:nvSpPr>
          <p:cNvPr id="6" name="Rounded Rectangle 5"/>
          <p:cNvSpPr/>
          <p:nvPr/>
        </p:nvSpPr>
        <p:spPr>
          <a:xfrm>
            <a:off x="347532" y="242646"/>
            <a:ext cx="8544949" cy="6401064"/>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5963" y="1785926"/>
            <a:ext cx="7905805"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panose="02040604050505020304" pitchFamily="18" charset="0"/>
                <a:cs typeface="Times New Roman" panose="02020603050405020304" pitchFamily="18" charset="0"/>
              </a:rPr>
              <a:t>Automation of Dams/Barrages in U.P. with the help of SCADA System </a:t>
            </a:r>
            <a:endParaRPr lang="en-I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panose="02040604050505020304" pitchFamily="18" charset="0"/>
              <a:cs typeface="Times New Roman" panose="02020603050405020304" pitchFamily="18" charset="0"/>
            </a:endParaRPr>
          </a:p>
        </p:txBody>
      </p:sp>
      <p:pic>
        <p:nvPicPr>
          <p:cNvPr id="9" name="Picture 2" descr="C:\Documents and Settings\balaji\Desktop\SinchaiVibhagLogo.jpg"/>
          <p:cNvPicPr>
            <a:picLocks noChangeAspect="1" noChangeArrowheads="1"/>
          </p:cNvPicPr>
          <p:nvPr/>
        </p:nvPicPr>
        <p:blipFill>
          <a:blip r:embed="rId2" cstate="print"/>
          <a:srcRect/>
          <a:stretch>
            <a:fillRect/>
          </a:stretch>
        </p:blipFill>
        <p:spPr bwMode="auto">
          <a:xfrm>
            <a:off x="3899928" y="785795"/>
            <a:ext cx="1216429" cy="1104682"/>
          </a:xfrm>
          <a:prstGeom prst="rect">
            <a:avLst/>
          </a:prstGeom>
          <a:noFill/>
        </p:spPr>
      </p:pic>
      <p:sp>
        <p:nvSpPr>
          <p:cNvPr id="4" name="TextBox 3"/>
          <p:cNvSpPr txBox="1"/>
          <p:nvPr/>
        </p:nvSpPr>
        <p:spPr>
          <a:xfrm>
            <a:off x="3485755" y="5500702"/>
            <a:ext cx="1913537"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Presented By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285720" y="264827"/>
            <a:ext cx="8643966" cy="58477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cs typeface="Times New Roman" panose="02020603050405020304" pitchFamily="18" charset="0"/>
              </a:rPr>
              <a:t> Irrigation </a:t>
            </a:r>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cs typeface="Times New Roman" panose="02020603050405020304" pitchFamily="18" charset="0"/>
              </a:rPr>
              <a:t>Department, Uttar </a:t>
            </a:r>
            <a:r>
              <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cs typeface="Times New Roman" panose="02020603050405020304" pitchFamily="18" charset="0"/>
              </a:rPr>
              <a:t>Pradesh</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414" y="2714620"/>
            <a:ext cx="7000924" cy="2937473"/>
          </a:xfrm>
          <a:prstGeom prst="rect">
            <a:avLst/>
          </a:prstGeom>
          <a:ln>
            <a:noFill/>
          </a:ln>
          <a:effectLst>
            <a:softEdge rad="112500"/>
          </a:effectLst>
        </p:spPr>
      </p:pic>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23" y="267869"/>
            <a:ext cx="7886700" cy="696521"/>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Upcoming  projects </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06482"/>
            <a:ext cx="8229600" cy="5165724"/>
          </a:xfrm>
        </p:spPr>
        <p:txBody>
          <a:bodyPr>
            <a:normAutofit fontScale="85000" lnSpcReduction="10000"/>
          </a:bodyPr>
          <a:lstStyle/>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Okhla</a:t>
            </a:r>
            <a:r>
              <a:rPr lang="en-US" sz="3000" dirty="0" smtClean="0">
                <a:solidFill>
                  <a:srgbClr val="0070C0"/>
                </a:solidFill>
                <a:latin typeface="Times New Roman" panose="02020603050405020304" pitchFamily="18" charset="0"/>
                <a:cs typeface="Times New Roman" panose="02020603050405020304" pitchFamily="18" charset="0"/>
              </a:rPr>
              <a:t> Barrage (New Delhi) - 36 Gates (NHP)</a:t>
            </a:r>
          </a:p>
          <a:p>
            <a:pPr marL="514350" indent="-514350" algn="just">
              <a:buFont typeface="+mj-lt"/>
              <a:buAutoNum type="arabicPeriod"/>
            </a:pPr>
            <a:r>
              <a:rPr lang="en-US" sz="3000" dirty="0" smtClean="0">
                <a:solidFill>
                  <a:srgbClr val="0070C0"/>
                </a:solidFill>
                <a:latin typeface="Times New Roman" panose="02020603050405020304" pitchFamily="18" charset="0"/>
                <a:cs typeface="Times New Roman" panose="02020603050405020304" pitchFamily="18" charset="0"/>
              </a:rPr>
              <a:t>Ch. </a:t>
            </a:r>
            <a:r>
              <a:rPr lang="en-US" sz="3000" dirty="0" err="1" smtClean="0">
                <a:solidFill>
                  <a:srgbClr val="0070C0"/>
                </a:solidFill>
                <a:latin typeface="Times New Roman" panose="02020603050405020304" pitchFamily="18" charset="0"/>
                <a:cs typeface="Times New Roman" panose="02020603050405020304" pitchFamily="18" charset="0"/>
              </a:rPr>
              <a:t>Charan</a:t>
            </a:r>
            <a:r>
              <a:rPr lang="en-US" sz="3000" dirty="0" smtClean="0">
                <a:solidFill>
                  <a:srgbClr val="0070C0"/>
                </a:solidFill>
                <a:latin typeface="Times New Roman" panose="02020603050405020304" pitchFamily="18" charset="0"/>
                <a:cs typeface="Times New Roman" panose="02020603050405020304" pitchFamily="18" charset="0"/>
              </a:rPr>
              <a:t> Singh Madhya </a:t>
            </a:r>
            <a:r>
              <a:rPr lang="en-US" sz="3000" dirty="0" err="1" smtClean="0">
                <a:solidFill>
                  <a:srgbClr val="0070C0"/>
                </a:solidFill>
                <a:latin typeface="Times New Roman" panose="02020603050405020304" pitchFamily="18" charset="0"/>
                <a:cs typeface="Times New Roman" panose="02020603050405020304" pitchFamily="18" charset="0"/>
              </a:rPr>
              <a:t>Ganga</a:t>
            </a:r>
            <a:r>
              <a:rPr lang="en-US" sz="3000" dirty="0" smtClean="0">
                <a:solidFill>
                  <a:srgbClr val="0070C0"/>
                </a:solidFill>
                <a:latin typeface="Times New Roman" panose="02020603050405020304" pitchFamily="18" charset="0"/>
                <a:cs typeface="Times New Roman" panose="02020603050405020304" pitchFamily="18" charset="0"/>
              </a:rPr>
              <a:t> Barrage, </a:t>
            </a:r>
            <a:r>
              <a:rPr lang="en-US" sz="3000" dirty="0" err="1" smtClean="0">
                <a:solidFill>
                  <a:srgbClr val="0070C0"/>
                </a:solidFill>
                <a:latin typeface="Times New Roman" panose="02020603050405020304" pitchFamily="18" charset="0"/>
                <a:cs typeface="Times New Roman" panose="02020603050405020304" pitchFamily="18" charset="0"/>
              </a:rPr>
              <a:t>Bijnor</a:t>
            </a:r>
            <a:r>
              <a:rPr lang="en-US" sz="3000" dirty="0" smtClean="0">
                <a:solidFill>
                  <a:srgbClr val="0070C0"/>
                </a:solidFill>
                <a:latin typeface="Times New Roman" panose="02020603050405020304" pitchFamily="18" charset="0"/>
                <a:cs typeface="Times New Roman" panose="02020603050405020304" pitchFamily="18" charset="0"/>
              </a:rPr>
              <a:t> (U.P.) - 35 Gates (NHP)</a:t>
            </a:r>
          </a:p>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Hindon</a:t>
            </a:r>
            <a:r>
              <a:rPr lang="en-US" sz="3000" dirty="0" smtClean="0">
                <a:solidFill>
                  <a:srgbClr val="0070C0"/>
                </a:solidFill>
                <a:latin typeface="Times New Roman" panose="02020603050405020304" pitchFamily="18" charset="0"/>
                <a:cs typeface="Times New Roman" panose="02020603050405020304" pitchFamily="18" charset="0"/>
              </a:rPr>
              <a:t> Barrage, </a:t>
            </a:r>
            <a:r>
              <a:rPr lang="en-US" sz="3000" dirty="0" err="1" smtClean="0">
                <a:solidFill>
                  <a:srgbClr val="0070C0"/>
                </a:solidFill>
                <a:latin typeface="Times New Roman" panose="02020603050405020304" pitchFamily="18" charset="0"/>
                <a:cs typeface="Times New Roman" panose="02020603050405020304" pitchFamily="18" charset="0"/>
              </a:rPr>
              <a:t>Gaziabad</a:t>
            </a:r>
            <a:r>
              <a:rPr lang="en-US" sz="3000" dirty="0" smtClean="0">
                <a:solidFill>
                  <a:srgbClr val="0070C0"/>
                </a:solidFill>
                <a:latin typeface="Times New Roman" panose="02020603050405020304" pitchFamily="18" charset="0"/>
                <a:cs typeface="Times New Roman" panose="02020603050405020304" pitchFamily="18" charset="0"/>
              </a:rPr>
              <a:t> (U.P.) – 12 Gates (NHP)</a:t>
            </a:r>
          </a:p>
          <a:p>
            <a:pPr marL="514350" indent="-514350" algn="just">
              <a:buFont typeface="+mj-lt"/>
              <a:buAutoNum type="arabicPeriod"/>
            </a:pPr>
            <a:r>
              <a:rPr lang="en-US" sz="3000" dirty="0" smtClean="0">
                <a:solidFill>
                  <a:srgbClr val="0070C0"/>
                </a:solidFill>
                <a:latin typeface="Times New Roman" panose="02020603050405020304" pitchFamily="18" charset="0"/>
                <a:cs typeface="Times New Roman" panose="02020603050405020304" pitchFamily="18" charset="0"/>
              </a:rPr>
              <a:t>Ram </a:t>
            </a:r>
            <a:r>
              <a:rPr lang="en-US" sz="3000" dirty="0" err="1" smtClean="0">
                <a:solidFill>
                  <a:srgbClr val="0070C0"/>
                </a:solidFill>
                <a:latin typeface="Times New Roman" panose="02020603050405020304" pitchFamily="18" charset="0"/>
                <a:cs typeface="Times New Roman" panose="02020603050405020304" pitchFamily="18" charset="0"/>
              </a:rPr>
              <a:t>Ganga</a:t>
            </a:r>
            <a:r>
              <a:rPr lang="en-US" sz="3000" dirty="0" smtClean="0">
                <a:solidFill>
                  <a:srgbClr val="0070C0"/>
                </a:solidFill>
                <a:latin typeface="Times New Roman" panose="02020603050405020304" pitchFamily="18" charset="0"/>
                <a:cs typeface="Times New Roman" panose="02020603050405020304" pitchFamily="18" charset="0"/>
              </a:rPr>
              <a:t> Dam (</a:t>
            </a:r>
            <a:r>
              <a:rPr lang="en-US" sz="3000" dirty="0" err="1" smtClean="0">
                <a:solidFill>
                  <a:srgbClr val="0070C0"/>
                </a:solidFill>
                <a:latin typeface="Times New Roman" panose="02020603050405020304" pitchFamily="18" charset="0"/>
                <a:cs typeface="Times New Roman" panose="02020603050405020304" pitchFamily="18" charset="0"/>
              </a:rPr>
              <a:t>Uttarakhand</a:t>
            </a:r>
            <a:r>
              <a:rPr lang="en-US" sz="3000" dirty="0" smtClean="0">
                <a:solidFill>
                  <a:srgbClr val="0070C0"/>
                </a:solidFill>
                <a:latin typeface="Times New Roman" panose="02020603050405020304" pitchFamily="18" charset="0"/>
                <a:cs typeface="Times New Roman" panose="02020603050405020304" pitchFamily="18" charset="0"/>
              </a:rPr>
              <a:t>) – 8 Gates (State Funded)</a:t>
            </a:r>
          </a:p>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Afjal</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Garh</a:t>
            </a:r>
            <a:r>
              <a:rPr lang="en-US" sz="3000" dirty="0" smtClean="0">
                <a:solidFill>
                  <a:srgbClr val="0070C0"/>
                </a:solidFill>
                <a:latin typeface="Times New Roman" panose="02020603050405020304" pitchFamily="18" charset="0"/>
                <a:cs typeface="Times New Roman" panose="02020603050405020304" pitchFamily="18" charset="0"/>
              </a:rPr>
              <a:t> Dam (</a:t>
            </a:r>
            <a:r>
              <a:rPr lang="en-US" sz="3000" dirty="0" err="1" smtClean="0">
                <a:solidFill>
                  <a:srgbClr val="0070C0"/>
                </a:solidFill>
                <a:latin typeface="Times New Roman" panose="02020603050405020304" pitchFamily="18" charset="0"/>
                <a:cs typeface="Times New Roman" panose="02020603050405020304" pitchFamily="18" charset="0"/>
              </a:rPr>
              <a:t>Uttarakhand</a:t>
            </a:r>
            <a:r>
              <a:rPr lang="en-US" sz="3000" dirty="0" smtClean="0">
                <a:solidFill>
                  <a:srgbClr val="0070C0"/>
                </a:solidFill>
                <a:latin typeface="Times New Roman" panose="02020603050405020304" pitchFamily="18" charset="0"/>
                <a:cs typeface="Times New Roman" panose="02020603050405020304" pitchFamily="18" charset="0"/>
              </a:rPr>
              <a:t>) – 4 Gates (State Funded)</a:t>
            </a:r>
          </a:p>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Maudaha</a:t>
            </a:r>
            <a:r>
              <a:rPr lang="en-US" sz="3000" dirty="0" smtClean="0">
                <a:solidFill>
                  <a:srgbClr val="0070C0"/>
                </a:solidFill>
                <a:latin typeface="Times New Roman" panose="02020603050405020304" pitchFamily="18" charset="0"/>
                <a:cs typeface="Times New Roman" panose="02020603050405020304" pitchFamily="18" charset="0"/>
              </a:rPr>
              <a:t> Dam, </a:t>
            </a:r>
            <a:r>
              <a:rPr lang="en-US" sz="3000" dirty="0" err="1" smtClean="0">
                <a:solidFill>
                  <a:srgbClr val="0070C0"/>
                </a:solidFill>
                <a:latin typeface="Times New Roman" panose="02020603050405020304" pitchFamily="18" charset="0"/>
                <a:cs typeface="Times New Roman" panose="02020603050405020304" pitchFamily="18" charset="0"/>
              </a:rPr>
              <a:t>Hamirpur</a:t>
            </a:r>
            <a:r>
              <a:rPr lang="en-US" sz="3000" dirty="0" smtClean="0">
                <a:solidFill>
                  <a:srgbClr val="0070C0"/>
                </a:solidFill>
                <a:latin typeface="Times New Roman" panose="02020603050405020304" pitchFamily="18" charset="0"/>
                <a:cs typeface="Times New Roman" panose="02020603050405020304" pitchFamily="18" charset="0"/>
              </a:rPr>
              <a:t> (U.P.) – 11 Gates (State Funded)</a:t>
            </a:r>
          </a:p>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Harevli</a:t>
            </a:r>
            <a:r>
              <a:rPr lang="en-US" sz="3000" dirty="0" smtClean="0">
                <a:solidFill>
                  <a:srgbClr val="0070C0"/>
                </a:solidFill>
                <a:latin typeface="Times New Roman" panose="02020603050405020304" pitchFamily="18" charset="0"/>
                <a:cs typeface="Times New Roman" panose="02020603050405020304" pitchFamily="18" charset="0"/>
              </a:rPr>
              <a:t> Barrage, </a:t>
            </a:r>
            <a:r>
              <a:rPr lang="en-US" sz="3000" dirty="0" err="1" smtClean="0">
                <a:solidFill>
                  <a:srgbClr val="0070C0"/>
                </a:solidFill>
                <a:latin typeface="Times New Roman" panose="02020603050405020304" pitchFamily="18" charset="0"/>
                <a:cs typeface="Times New Roman" panose="02020603050405020304" pitchFamily="18" charset="0"/>
              </a:rPr>
              <a:t>Dhampur</a:t>
            </a:r>
            <a:r>
              <a:rPr lang="en-US" sz="3000" dirty="0" smtClean="0">
                <a:solidFill>
                  <a:srgbClr val="0070C0"/>
                </a:solidFill>
                <a:latin typeface="Times New Roman" panose="02020603050405020304" pitchFamily="18" charset="0"/>
                <a:cs typeface="Times New Roman" panose="02020603050405020304" pitchFamily="18" charset="0"/>
              </a:rPr>
              <a:t> (U.P.) – 25 Gates (State Funded)</a:t>
            </a:r>
          </a:p>
          <a:p>
            <a:pPr marL="514350" indent="-514350" algn="just">
              <a:buFont typeface="+mj-lt"/>
              <a:buAutoNum type="arabicPeriod"/>
            </a:pPr>
            <a:r>
              <a:rPr lang="en-US" sz="3000" dirty="0" err="1" smtClean="0">
                <a:solidFill>
                  <a:srgbClr val="0070C0"/>
                </a:solidFill>
                <a:latin typeface="Times New Roman" panose="02020603050405020304" pitchFamily="18" charset="0"/>
                <a:cs typeface="Times New Roman" panose="02020603050405020304" pitchFamily="18" charset="0"/>
              </a:rPr>
              <a:t>Kho</a:t>
            </a:r>
            <a:r>
              <a:rPr lang="en-US" sz="3000" dirty="0" smtClean="0">
                <a:solidFill>
                  <a:srgbClr val="0070C0"/>
                </a:solidFill>
                <a:latin typeface="Times New Roman" panose="02020603050405020304" pitchFamily="18" charset="0"/>
                <a:cs typeface="Times New Roman" panose="02020603050405020304" pitchFamily="18" charset="0"/>
              </a:rPr>
              <a:t> Barrage, </a:t>
            </a:r>
            <a:r>
              <a:rPr lang="en-US" sz="3000" dirty="0" err="1" smtClean="0">
                <a:solidFill>
                  <a:srgbClr val="0070C0"/>
                </a:solidFill>
                <a:latin typeface="Times New Roman" panose="02020603050405020304" pitchFamily="18" charset="0"/>
                <a:cs typeface="Times New Roman" panose="02020603050405020304" pitchFamily="18" charset="0"/>
              </a:rPr>
              <a:t>Dhampur</a:t>
            </a:r>
            <a:r>
              <a:rPr lang="en-US" sz="3000" dirty="0" smtClean="0">
                <a:solidFill>
                  <a:srgbClr val="0070C0"/>
                </a:solidFill>
                <a:latin typeface="Times New Roman" panose="02020603050405020304" pitchFamily="18" charset="0"/>
                <a:cs typeface="Times New Roman" panose="02020603050405020304" pitchFamily="18" charset="0"/>
              </a:rPr>
              <a:t> (U.P.) – 23 Gates (State Funded)</a:t>
            </a: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688755"/>
      </p:ext>
    </p:extLst>
  </p:cSld>
  <p:clrMapOvr>
    <a:masterClrMapping/>
  </p:clrMapOvr>
  <p:transition>
    <p:blind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5797"/>
            <a:ext cx="7886700" cy="974311"/>
          </a:xfrm>
        </p:spPr>
        <p:txBody>
          <a:bodyPr>
            <a:normAutofit/>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928670"/>
            <a:ext cx="8286808" cy="5165724"/>
          </a:xfrm>
          <a:prstGeom prst="rect">
            <a:avLst/>
          </a:prstGeom>
        </p:spPr>
        <p:txBody>
          <a:bodyPr vert="horz" lIns="91440" tIns="45720" rIns="91440" bIns="45720" rtlCol="0">
            <a:normAutofit fontScale="85000" lnSpcReduction="20000"/>
          </a:bodyPr>
          <a:lstStyle/>
          <a:p>
            <a:pPr lvl="0"/>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Lahchura</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dam Spill way Gate size		18.00 M x 7.60 M       - 17 no. </a:t>
            </a:r>
          </a:p>
          <a:p>
            <a:pPr lvl="0"/>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Dhasan</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Head Regulator Gate size 		8.00   M x 3.85 M       - 01 no.</a:t>
            </a: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Arjun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Sahayak</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Head Regulator Gate size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12.00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M x 2.86 M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03 no.</a:t>
            </a: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total No. of Gate = 21. </a:t>
            </a:r>
            <a:endParaRPr kumimoji="0" lang="en-US" sz="30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350838" marR="0" lvl="0" indent="-350838"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Details of Automation Work</a:t>
            </a:r>
            <a:r>
              <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Complete Electrification, Automation with SCADA with redundancy.</a:t>
            </a: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VFD (Variable Frequency Drive) starters for motor.</a:t>
            </a:r>
          </a:p>
          <a:p>
            <a:pPr marL="350838"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Current value of all motors also displayed.</a:t>
            </a: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for security purpose </a:t>
            </a:r>
            <a:r>
              <a:rPr kumimoji="0" lang="en-US" sz="23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Alarm</a:t>
            </a:r>
            <a:r>
              <a:rPr kumimoji="0" lang="en-US" sz="2300" b="1" i="0"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lang="en-US" sz="2300" b="1" dirty="0" smtClean="0">
                <a:solidFill>
                  <a:srgbClr val="0070C0"/>
                </a:solidFill>
                <a:latin typeface="Times New Roman" panose="02020603050405020304" pitchFamily="18" charset="0"/>
                <a:cs typeface="Times New Roman" panose="02020603050405020304" pitchFamily="18" charset="0"/>
              </a:rPr>
              <a:t>Hooter &amp; </a:t>
            </a: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Lightening Arrester</a:t>
            </a:r>
            <a:r>
              <a:rPr kumimoji="0" lang="en-US" sz="2300" b="1" i="0"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installed over Control </a:t>
            </a:r>
            <a:r>
              <a:rPr lang="en-US" sz="2300" b="1" dirty="0" smtClean="0">
                <a:solidFill>
                  <a:srgbClr val="0070C0"/>
                </a:solidFill>
                <a:latin typeface="Times New Roman" panose="02020603050405020304" pitchFamily="18" charset="0"/>
                <a:cs typeface="Times New Roman" panose="02020603050405020304" pitchFamily="18" charset="0"/>
              </a:rPr>
              <a:t>room.</a:t>
            </a:r>
          </a:p>
          <a:p>
            <a:pPr marL="350838" lvl="0" indent="-350838" algn="just" defTabSz="514350">
              <a:lnSpc>
                <a:spcPct val="90000"/>
              </a:lnSpc>
              <a:spcBef>
                <a:spcPts val="563"/>
              </a:spcBef>
              <a:buFont typeface="Wingdings" pitchFamily="2" charset="2"/>
              <a:buChar char="Ø"/>
            </a:pPr>
            <a:r>
              <a:rPr kumimoji="0" lang="en-US" sz="23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Installation of IP &amp; PTZ cameras</a:t>
            </a: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Solar Powered RF (radio Frequency) Radar based Pond Level Sensor are used.</a:t>
            </a:r>
          </a:p>
          <a:p>
            <a:pPr marL="350838" lvl="0" indent="-350838" algn="just" defTabSz="514350">
              <a:lnSpc>
                <a:spcPct val="90000"/>
              </a:lnSpc>
              <a:spcBef>
                <a:spcPts val="563"/>
              </a:spcBef>
              <a:buFont typeface="Wingdings" pitchFamily="2" charset="2"/>
              <a:buChar char="Ø"/>
            </a:pPr>
            <a:r>
              <a:rPr kumimoji="0" lang="en-US" sz="23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V-Sat</a:t>
            </a:r>
            <a:r>
              <a:rPr lang="en-US" sz="2300" b="1" dirty="0" smtClean="0">
                <a:solidFill>
                  <a:srgbClr val="0070C0"/>
                </a:solidFill>
                <a:latin typeface="Times New Roman" panose="02020603050405020304" pitchFamily="18" charset="0"/>
                <a:cs typeface="Times New Roman" panose="02020603050405020304" pitchFamily="18" charset="0"/>
              </a:rPr>
              <a:t> </a:t>
            </a:r>
            <a:r>
              <a:rPr kumimoji="0" lang="en-US" sz="2300" b="1" i="0"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and Broadband for Data Transmission</a:t>
            </a:r>
          </a:p>
          <a:p>
            <a:pPr marL="350838" lvl="0" indent="-350838" algn="just" defTabSz="514350">
              <a:lnSpc>
                <a:spcPct val="90000"/>
              </a:lnSpc>
              <a:spcBef>
                <a:spcPts val="563"/>
              </a:spcBef>
              <a:buFont typeface="Wingdings" pitchFamily="2" charset="2"/>
              <a:buChar char="Ø"/>
            </a:pPr>
            <a:r>
              <a:rPr lang="en-US" sz="2300" b="1" baseline="0" dirty="0" smtClean="0">
                <a:solidFill>
                  <a:srgbClr val="0070C0"/>
                </a:solidFill>
                <a:latin typeface="Times New Roman" panose="02020603050405020304" pitchFamily="18" charset="0"/>
                <a:cs typeface="Times New Roman" panose="02020603050405020304" pitchFamily="18" charset="0"/>
              </a:rPr>
              <a:t>Automatic</a:t>
            </a:r>
            <a:r>
              <a:rPr lang="en-US" sz="2300" b="1" dirty="0" smtClean="0">
                <a:solidFill>
                  <a:srgbClr val="0070C0"/>
                </a:solidFill>
                <a:latin typeface="Times New Roman" panose="02020603050405020304" pitchFamily="18" charset="0"/>
                <a:cs typeface="Times New Roman" panose="02020603050405020304" pitchFamily="18" charset="0"/>
              </a:rPr>
              <a:t> Weather Station with IP data Logger</a:t>
            </a:r>
          </a:p>
          <a:p>
            <a:pPr marL="350838" lvl="0" indent="-350838" algn="just" defTabSz="514350">
              <a:lnSpc>
                <a:spcPct val="90000"/>
              </a:lnSpc>
              <a:spcBef>
                <a:spcPts val="563"/>
              </a:spcBef>
              <a:buFont typeface="Wingdings" pitchFamily="2" charset="2"/>
              <a:buChar char="Ø"/>
            </a:pPr>
            <a:r>
              <a:rPr kumimoji="0" lang="en-US" sz="23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Solar</a:t>
            </a:r>
            <a:r>
              <a:rPr kumimoji="0" lang="en-US" sz="2300" b="1" i="0" u="none" strike="noStrike" kern="120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rPr>
              <a:t> Power Backup of 8 KW.</a:t>
            </a:r>
          </a:p>
          <a:p>
            <a:pPr marL="350838" lvl="0" indent="-350838" algn="just" defTabSz="514350">
              <a:lnSpc>
                <a:spcPct val="90000"/>
              </a:lnSpc>
              <a:spcBef>
                <a:spcPts val="563"/>
              </a:spcBef>
              <a:buFont typeface="Wingdings" pitchFamily="2" charset="2"/>
              <a:buChar char="Ø"/>
            </a:pPr>
            <a:r>
              <a:rPr lang="en-US" sz="2300" b="1" dirty="0" smtClean="0">
                <a:solidFill>
                  <a:srgbClr val="0070C0"/>
                </a:solidFill>
                <a:latin typeface="Times New Roman" panose="02020603050405020304" pitchFamily="18" charset="0"/>
                <a:cs typeface="Times New Roman" panose="02020603050405020304" pitchFamily="18" charset="0"/>
              </a:rPr>
              <a:t>OFC looping and RJ-45 cables are used for communication, considering redundancy.</a:t>
            </a:r>
            <a:endParaRPr kumimoji="0" lang="en-US" sz="2300" b="0"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6850860"/>
      </p:ext>
    </p:extLst>
  </p:cSld>
  <p:clrMapOvr>
    <a:masterClrMapping/>
  </p:clrMapOvr>
  <p:transition>
    <p:whee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14290"/>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49631"/>
            <a:ext cx="8229600" cy="5165724"/>
          </a:xfrm>
        </p:spPr>
        <p:txBody>
          <a:bodyPr>
            <a:normAutofit/>
          </a:bodyPr>
          <a:lstStyle/>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1563931"/>
            <a:ext cx="8229600" cy="5165724"/>
          </a:xfrm>
          <a:prstGeom prst="rect">
            <a:avLst/>
          </a:prstGeom>
        </p:spPr>
        <p:txBody>
          <a:bodyPr vert="horz" lIns="91440" tIns="45720" rIns="91440" bIns="45720" rtlCol="0">
            <a:normAutofit/>
          </a:bodyPr>
          <a:lstStyle/>
          <a:p>
            <a:pPr marL="350838" lvl="0" indent="-350838" algn="just" defTabSz="514350">
              <a:lnSpc>
                <a:spcPct val="90000"/>
              </a:lnSpc>
              <a:spcBef>
                <a:spcPts val="563"/>
              </a:spcBef>
              <a:buFont typeface="Arial" pitchFamily="34" charset="0"/>
              <a:buChar char="•"/>
            </a:pP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31752" name="Picture 8" descr="C:\Users\shiv\Desktop\New folder (3)\photos final\lahchura\IMG_3861.JPG"/>
          <p:cNvPicPr>
            <a:picLocks noChangeAspect="1" noChangeArrowheads="1"/>
          </p:cNvPicPr>
          <p:nvPr/>
        </p:nvPicPr>
        <p:blipFill>
          <a:blip r:embed="rId2" cstate="print"/>
          <a:srcRect l="5208"/>
          <a:stretch>
            <a:fillRect/>
          </a:stretch>
        </p:blipFill>
        <p:spPr bwMode="auto">
          <a:xfrm>
            <a:off x="476222" y="803653"/>
            <a:ext cx="8261535" cy="3268289"/>
          </a:xfrm>
          <a:prstGeom prst="rect">
            <a:avLst/>
          </a:prstGeom>
          <a:noFill/>
        </p:spPr>
      </p:pic>
      <p:pic>
        <p:nvPicPr>
          <p:cNvPr id="31753" name="Picture 9" descr="C:\Users\shiv\Desktop\New folder (3)\photos final\lahchura\IMG_3980.JPG"/>
          <p:cNvPicPr>
            <a:picLocks noChangeAspect="1" noChangeArrowheads="1"/>
          </p:cNvPicPr>
          <p:nvPr/>
        </p:nvPicPr>
        <p:blipFill>
          <a:blip r:embed="rId3" cstate="print"/>
          <a:srcRect t="26563" r="6354" b="29687"/>
          <a:stretch>
            <a:fillRect/>
          </a:stretch>
        </p:blipFill>
        <p:spPr bwMode="auto">
          <a:xfrm>
            <a:off x="476221" y="4554149"/>
            <a:ext cx="8286808" cy="1500198"/>
          </a:xfrm>
          <a:prstGeom prst="rect">
            <a:avLst/>
          </a:prstGeom>
          <a:noFill/>
        </p:spPr>
      </p:pic>
      <p:sp>
        <p:nvSpPr>
          <p:cNvPr id="14" name="Title 1"/>
          <p:cNvSpPr txBox="1">
            <a:spLocks/>
          </p:cNvSpPr>
          <p:nvPr/>
        </p:nvSpPr>
        <p:spPr>
          <a:xfrm>
            <a:off x="571473" y="4071942"/>
            <a:ext cx="78867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Control Room</a:t>
            </a:r>
          </a:p>
        </p:txBody>
      </p:sp>
      <p:sp>
        <p:nvSpPr>
          <p:cNvPr id="15" name="Title 1"/>
          <p:cNvSpPr txBox="1">
            <a:spLocks/>
          </p:cNvSpPr>
          <p:nvPr/>
        </p:nvSpPr>
        <p:spPr>
          <a:xfrm>
            <a:off x="571473" y="6107925"/>
            <a:ext cx="78867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Down</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stream Side</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707613878"/>
      </p:ext>
    </p:extLst>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67869"/>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49631"/>
            <a:ext cx="8229600" cy="5165724"/>
          </a:xfrm>
        </p:spPr>
        <p:txBody>
          <a:bodyPr>
            <a:normAutofit/>
          </a:bodyPr>
          <a:lstStyle/>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1563931"/>
            <a:ext cx="8229600" cy="5165724"/>
          </a:xfrm>
          <a:prstGeom prst="rect">
            <a:avLst/>
          </a:prstGeom>
        </p:spPr>
        <p:txBody>
          <a:bodyPr vert="horz" lIns="91440" tIns="45720" rIns="91440" bIns="45720" rtlCol="0">
            <a:normAutofit/>
          </a:bodyPr>
          <a:lstStyle/>
          <a:p>
            <a:pPr marL="350838" lvl="0" indent="-350838" algn="just" defTabSz="514350">
              <a:lnSpc>
                <a:spcPct val="90000"/>
              </a:lnSpc>
              <a:spcBef>
                <a:spcPts val="563"/>
              </a:spcBef>
              <a:buFont typeface="Arial" pitchFamily="34" charset="0"/>
              <a:buChar char="•"/>
            </a:pP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4" name="Title 1"/>
          <p:cNvSpPr txBox="1">
            <a:spLocks/>
          </p:cNvSpPr>
          <p:nvPr/>
        </p:nvSpPr>
        <p:spPr>
          <a:xfrm>
            <a:off x="685829" y="5500702"/>
            <a:ext cx="78867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Line Diagram of Electrical &amp; automation work</a:t>
            </a:r>
          </a:p>
        </p:txBody>
      </p:sp>
      <p:pic>
        <p:nvPicPr>
          <p:cNvPr id="32770" name="Picture 2" descr="C:\Users\shiv\Desktop\New folder (3)\photos final\lahchura\LINE DIAGRAM OF ELECTRICAL AND AUTOMATION-Model.jpg"/>
          <p:cNvPicPr>
            <a:picLocks noChangeAspect="1" noChangeArrowheads="1"/>
          </p:cNvPicPr>
          <p:nvPr/>
        </p:nvPicPr>
        <p:blipFill>
          <a:blip r:embed="rId2" cstate="print"/>
          <a:srcRect l="1550" t="11158" b="12330"/>
          <a:stretch>
            <a:fillRect/>
          </a:stretch>
        </p:blipFill>
        <p:spPr bwMode="auto">
          <a:xfrm>
            <a:off x="375039" y="1142984"/>
            <a:ext cx="8411803" cy="4143404"/>
          </a:xfrm>
          <a:prstGeom prst="rect">
            <a:avLst/>
          </a:prstGeom>
          <a:noFill/>
        </p:spPr>
      </p:pic>
    </p:spTree>
    <p:extLst>
      <p:ext uri="{BB962C8B-B14F-4D97-AF65-F5344CB8AC3E}">
        <p14:creationId xmlns:p14="http://schemas.microsoft.com/office/powerpoint/2010/main" val="3915437525"/>
      </p:ext>
    </p:extLst>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67869"/>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0" name="Content Placeholder 29"/>
          <p:cNvSpPr>
            <a:spLocks noGrp="1"/>
          </p:cNvSpPr>
          <p:nvPr>
            <p:ph idx="1"/>
          </p:nvPr>
        </p:nvSpPr>
        <p:spPr>
          <a:xfrm>
            <a:off x="380971" y="4429132"/>
            <a:ext cx="8548747" cy="1982405"/>
          </a:xfrm>
        </p:spPr>
        <p:txBody>
          <a:bodyPr>
            <a:noAutofit/>
          </a:bodyPr>
          <a:lstStyle/>
          <a:p>
            <a:pPr>
              <a:buFont typeface="Wingdings" pitchFamily="2" charset="2"/>
              <a:buChar char="Ø"/>
            </a:pPr>
            <a:r>
              <a:rPr lang="en-US" sz="1600" dirty="0" smtClean="0">
                <a:solidFill>
                  <a:srgbClr val="00B0F0"/>
                </a:solidFill>
              </a:rPr>
              <a:t>we get all real time data (all water levels, discharge, total capacity of dam, all gate positions, rain and weather station data) in a single screen</a:t>
            </a:r>
          </a:p>
          <a:p>
            <a:pPr>
              <a:buFont typeface="Wingdings" pitchFamily="2" charset="2"/>
              <a:buChar char="Ø"/>
            </a:pPr>
            <a:r>
              <a:rPr lang="en-US" sz="1600" dirty="0" smtClean="0">
                <a:solidFill>
                  <a:srgbClr val="00B0F0"/>
                </a:solidFill>
              </a:rPr>
              <a:t>All gate of dam and canals can be operated, gate position  &amp; discharge is indicated bellow each gate tab.</a:t>
            </a:r>
          </a:p>
          <a:p>
            <a:pPr>
              <a:buFont typeface="Wingdings" pitchFamily="2" charset="2"/>
              <a:buChar char="Ø"/>
            </a:pPr>
            <a:r>
              <a:rPr lang="en-US" sz="1600" dirty="0" smtClean="0">
                <a:solidFill>
                  <a:srgbClr val="00B0F0"/>
                </a:solidFill>
              </a:rPr>
              <a:t>Instant discharge with respect to gate position and pond level.</a:t>
            </a:r>
          </a:p>
          <a:p>
            <a:pPr>
              <a:buFont typeface="Wingdings" pitchFamily="2" charset="2"/>
              <a:buChar char="Ø"/>
            </a:pPr>
            <a:r>
              <a:rPr lang="en-US" sz="1600" dirty="0" smtClean="0">
                <a:solidFill>
                  <a:srgbClr val="00B0F0"/>
                </a:solidFill>
              </a:rPr>
              <a:t>DG set gives current &amp; voltage Data.</a:t>
            </a:r>
          </a:p>
          <a:p>
            <a:pPr>
              <a:buFont typeface="Wingdings" pitchFamily="2" charset="2"/>
              <a:buChar char="Ø"/>
            </a:pPr>
            <a:r>
              <a:rPr lang="en-US" sz="1600" dirty="0" smtClean="0">
                <a:solidFill>
                  <a:srgbClr val="00B0F0"/>
                </a:solidFill>
              </a:rPr>
              <a:t>When we give command to open gate first Hooter will start for 30 seconds(to warn the people) after that gate will move</a:t>
            </a:r>
            <a:r>
              <a:rPr lang="en-US" sz="1800" dirty="0" smtClean="0">
                <a:solidFill>
                  <a:srgbClr val="00B0F0"/>
                </a:solidFill>
              </a:rPr>
              <a:t>.</a:t>
            </a:r>
            <a:endParaRPr lang="en-IN" sz="1800" dirty="0">
              <a:solidFill>
                <a:srgbClr val="00B0F0"/>
              </a:solidFill>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Users\shiv\Desktop\New folder (3)\photos final\lahchura\IMG_3905.JPG"/>
          <p:cNvPicPr>
            <a:picLocks noChangeAspect="1" noChangeArrowheads="1"/>
          </p:cNvPicPr>
          <p:nvPr/>
        </p:nvPicPr>
        <p:blipFill>
          <a:blip r:embed="rId2" cstate="print"/>
          <a:srcRect l="19791" t="25000" r="30208" b="28125"/>
          <a:stretch>
            <a:fillRect/>
          </a:stretch>
        </p:blipFill>
        <p:spPr bwMode="auto">
          <a:xfrm>
            <a:off x="251826" y="1232709"/>
            <a:ext cx="8674095" cy="5436651"/>
          </a:xfrm>
          <a:prstGeom prst="rect">
            <a:avLst/>
          </a:prstGeom>
          <a:noFill/>
        </p:spPr>
      </p:pic>
      <p:sp>
        <p:nvSpPr>
          <p:cNvPr id="13" name="Title 1"/>
          <p:cNvSpPr txBox="1">
            <a:spLocks/>
          </p:cNvSpPr>
          <p:nvPr/>
        </p:nvSpPr>
        <p:spPr>
          <a:xfrm>
            <a:off x="2381236" y="4286256"/>
            <a:ext cx="2286017" cy="214314"/>
          </a:xfrm>
          <a:prstGeom prst="rect">
            <a:avLst/>
          </a:prstGeom>
        </p:spPr>
        <p:txBody>
          <a:bodyPr vert="horz" lIns="91440" tIns="45720" rIns="91440" bIns="45720" rtlCol="0" anchor="ctr">
            <a:normAutofit fontScale="47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Gate position</a:t>
            </a: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7" name="Title 1"/>
          <p:cNvSpPr txBox="1">
            <a:spLocks/>
          </p:cNvSpPr>
          <p:nvPr/>
        </p:nvSpPr>
        <p:spPr>
          <a:xfrm>
            <a:off x="1571604" y="678637"/>
            <a:ext cx="3238524" cy="321471"/>
          </a:xfrm>
          <a:prstGeom prst="rect">
            <a:avLst/>
          </a:prstGeom>
        </p:spPr>
        <p:txBody>
          <a:bodyPr vert="horz" lIns="91440" tIns="45720" rIns="91440" bIns="45720" rtlCol="0" anchor="ctr">
            <a:normAutofit fontScale="92500"/>
          </a:bodyPr>
          <a:lstStyle/>
          <a:p>
            <a:pPr lvl="0" algn="ctr" defTabSz="514350">
              <a:lnSpc>
                <a:spcPct val="90000"/>
              </a:lnSpc>
              <a:spcBef>
                <a:spcPct val="0"/>
              </a:spcBef>
            </a:pPr>
            <a:r>
              <a:rPr lang="en-US" sz="1400" dirty="0" err="1" smtClean="0">
                <a:solidFill>
                  <a:srgbClr val="FF0000"/>
                </a:solidFill>
                <a:latin typeface="Times New Roman" panose="02020603050405020304" pitchFamily="18" charset="0"/>
                <a:cs typeface="Times New Roman" panose="02020603050405020304" pitchFamily="18" charset="0"/>
              </a:rPr>
              <a:t>Lahchura</a:t>
            </a:r>
            <a:r>
              <a:rPr lang="en-US" sz="1400" dirty="0" smtClean="0">
                <a:solidFill>
                  <a:srgbClr val="FF0000"/>
                </a:solidFill>
                <a:latin typeface="Times New Roman" panose="02020603050405020304" pitchFamily="18" charset="0"/>
                <a:cs typeface="Times New Roman" panose="02020603050405020304" pitchFamily="18" charset="0"/>
              </a:rPr>
              <a:t> dam gate opening with discharge</a:t>
            </a:r>
            <a:endParaRPr kumimoji="0" lang="en-US"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8" name="Title 1"/>
          <p:cNvSpPr txBox="1">
            <a:spLocks/>
          </p:cNvSpPr>
          <p:nvPr/>
        </p:nvSpPr>
        <p:spPr>
          <a:xfrm>
            <a:off x="4119558" y="767934"/>
            <a:ext cx="3238524" cy="375050"/>
          </a:xfrm>
          <a:prstGeom prst="rect">
            <a:avLst/>
          </a:prstGeom>
        </p:spPr>
        <p:txBody>
          <a:bodyPr vert="horz" lIns="91440" tIns="45720" rIns="91440" bIns="45720" rtlCol="0" anchor="ctr">
            <a:noAutofit/>
          </a:bodyPr>
          <a:lstStyle/>
          <a:p>
            <a:pPr lvl="0" algn="ctr" defTabSz="514350">
              <a:lnSpc>
                <a:spcPct val="90000"/>
              </a:lnSpc>
              <a:spcBef>
                <a:spcPct val="0"/>
              </a:spcBef>
            </a:pPr>
            <a:r>
              <a:rPr lang="en-US" sz="1600" dirty="0" err="1" smtClean="0">
                <a:solidFill>
                  <a:srgbClr val="FF0000"/>
                </a:solidFill>
                <a:latin typeface="Times New Roman" panose="02020603050405020304" pitchFamily="18" charset="0"/>
                <a:cs typeface="Times New Roman" panose="02020603050405020304" pitchFamily="18" charset="0"/>
              </a:rPr>
              <a:t>Arjun</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Sahayak</a:t>
            </a:r>
            <a:r>
              <a:rPr lang="en-US" sz="1600" dirty="0" smtClean="0">
                <a:solidFill>
                  <a:srgbClr val="FF0000"/>
                </a:solidFill>
                <a:latin typeface="Times New Roman" panose="02020603050405020304" pitchFamily="18" charset="0"/>
                <a:cs typeface="Times New Roman" panose="02020603050405020304" pitchFamily="18" charset="0"/>
              </a:rPr>
              <a:t> gate </a:t>
            </a:r>
          </a:p>
          <a:p>
            <a:pPr lvl="0" algn="ctr" defTabSz="514350">
              <a:lnSpc>
                <a:spcPct val="90000"/>
              </a:lnSpc>
              <a:spcBef>
                <a:spcPct val="0"/>
              </a:spcBef>
            </a:pPr>
            <a:r>
              <a:rPr lang="en-US" sz="1600" dirty="0" smtClean="0">
                <a:solidFill>
                  <a:srgbClr val="FF0000"/>
                </a:solidFill>
                <a:latin typeface="Times New Roman" panose="02020603050405020304" pitchFamily="18" charset="0"/>
                <a:cs typeface="Times New Roman" panose="02020603050405020304" pitchFamily="18" charset="0"/>
              </a:rPr>
              <a:t>opening with discharge</a:t>
            </a:r>
            <a:endParaRPr kumimoji="0" lang="en-US" sz="16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9" name="Title 1"/>
          <p:cNvSpPr txBox="1">
            <a:spLocks/>
          </p:cNvSpPr>
          <p:nvPr/>
        </p:nvSpPr>
        <p:spPr>
          <a:xfrm>
            <a:off x="5905509" y="803654"/>
            <a:ext cx="3238524" cy="321471"/>
          </a:xfrm>
          <a:prstGeom prst="rect">
            <a:avLst/>
          </a:prstGeom>
        </p:spPr>
        <p:txBody>
          <a:bodyPr vert="horz" lIns="91440" tIns="45720" rIns="91440" bIns="45720" rtlCol="0" anchor="ctr">
            <a:noAutofit/>
          </a:bodyPr>
          <a:lstStyle/>
          <a:p>
            <a:pPr lvl="0" algn="ctr" defTabSz="514350">
              <a:lnSpc>
                <a:spcPct val="90000"/>
              </a:lnSpc>
              <a:spcBef>
                <a:spcPct val="0"/>
              </a:spcBef>
            </a:pPr>
            <a:r>
              <a:rPr lang="en-US" sz="1400" dirty="0" err="1" smtClean="0">
                <a:solidFill>
                  <a:srgbClr val="FF0000"/>
                </a:solidFill>
                <a:latin typeface="Times New Roman" panose="02020603050405020304" pitchFamily="18" charset="0"/>
                <a:cs typeface="Times New Roman" panose="02020603050405020304" pitchFamily="18" charset="0"/>
              </a:rPr>
              <a:t>Dhasan</a:t>
            </a:r>
            <a:r>
              <a:rPr lang="en-US" sz="1400" dirty="0" smtClean="0">
                <a:solidFill>
                  <a:srgbClr val="FF0000"/>
                </a:solidFill>
                <a:latin typeface="Times New Roman" panose="02020603050405020304" pitchFamily="18" charset="0"/>
                <a:cs typeface="Times New Roman" panose="02020603050405020304" pitchFamily="18" charset="0"/>
              </a:rPr>
              <a:t> gate opening</a:t>
            </a:r>
          </a:p>
          <a:p>
            <a:pPr lvl="0" algn="ctr" defTabSz="514350">
              <a:lnSpc>
                <a:spcPct val="90000"/>
              </a:lnSpc>
              <a:spcBef>
                <a:spcPct val="0"/>
              </a:spcBef>
            </a:pPr>
            <a:r>
              <a:rPr lang="en-US" sz="1400" dirty="0" smtClean="0">
                <a:solidFill>
                  <a:srgbClr val="FF0000"/>
                </a:solidFill>
                <a:latin typeface="Times New Roman" panose="02020603050405020304" pitchFamily="18" charset="0"/>
                <a:cs typeface="Times New Roman" panose="02020603050405020304" pitchFamily="18" charset="0"/>
              </a:rPr>
              <a:t> with discharge</a:t>
            </a:r>
            <a:endParaRPr kumimoji="0" lang="en-US"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cxnSp>
        <p:nvCxnSpPr>
          <p:cNvPr id="23" name="Straight Arrow Connector 22"/>
          <p:cNvCxnSpPr>
            <a:stCxn id="17" idx="2"/>
          </p:cNvCxnSpPr>
          <p:nvPr/>
        </p:nvCxnSpPr>
        <p:spPr>
          <a:xfrm rot="5400000">
            <a:off x="2747355" y="1253118"/>
            <a:ext cx="696521" cy="1905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7759921" y="1175726"/>
            <a:ext cx="482207" cy="3810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096011" y="1178703"/>
            <a:ext cx="1047757" cy="375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3143240" y="3714752"/>
            <a:ext cx="857256" cy="2857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5619759" y="4286256"/>
            <a:ext cx="2476517" cy="267893"/>
          </a:xfrm>
          <a:prstGeom prst="rect">
            <a:avLst/>
          </a:prstGeom>
        </p:spPr>
        <p:txBody>
          <a:bodyPr vert="horz" lIns="91440" tIns="45720" rIns="91440" bIns="45720" rtlCol="0" anchor="ctr">
            <a:normAutofit fontScale="6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lang="en-US" sz="2400" dirty="0" smtClean="0">
                <a:solidFill>
                  <a:srgbClr val="FF0000"/>
                </a:solidFill>
                <a:latin typeface="Times New Roman" panose="02020603050405020304" pitchFamily="18" charset="0"/>
                <a:ea typeface="+mj-ea"/>
                <a:cs typeface="Times New Roman" panose="02020603050405020304" pitchFamily="18" charset="0"/>
              </a:rPr>
              <a:t>Live video </a:t>
            </a: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of PTZ camera</a:t>
            </a: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cxnSp>
        <p:nvCxnSpPr>
          <p:cNvPr id="35" name="Straight Arrow Connector 34"/>
          <p:cNvCxnSpPr/>
          <p:nvPr/>
        </p:nvCxnSpPr>
        <p:spPr>
          <a:xfrm rot="16200000" flipV="1">
            <a:off x="6524639" y="3530204"/>
            <a:ext cx="857256" cy="7620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380972" y="1017968"/>
            <a:ext cx="2286017" cy="214314"/>
          </a:xfrm>
          <a:prstGeom prst="rect">
            <a:avLst/>
          </a:prstGeom>
        </p:spPr>
        <p:txBody>
          <a:bodyPr vert="horz" lIns="91440" tIns="45720" rIns="91440" bIns="45720" rtlCol="0" anchor="ctr">
            <a:normAutofit fontScale="47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DG set On/Off</a:t>
            </a: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cxnSp>
        <p:nvCxnSpPr>
          <p:cNvPr id="41" name="Straight Arrow Connector 40"/>
          <p:cNvCxnSpPr/>
          <p:nvPr/>
        </p:nvCxnSpPr>
        <p:spPr>
          <a:xfrm rot="5400000">
            <a:off x="1276922" y="1330509"/>
            <a:ext cx="589364" cy="2857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187193"/>
      </p:ext>
    </p:extLst>
  </p:cSld>
  <p:clrMapOvr>
    <a:masterClrMapping/>
  </p:clrMapOvr>
  <p:transition>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60712"/>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pic>
        <p:nvPicPr>
          <p:cNvPr id="33794" name="Picture 2" descr="C:\Users\shiv\Desktop\New folder (3)\photos final\lahchura\IMG_3795.JPG"/>
          <p:cNvPicPr>
            <a:picLocks noChangeAspect="1" noChangeArrowheads="1"/>
          </p:cNvPicPr>
          <p:nvPr/>
        </p:nvPicPr>
        <p:blipFill>
          <a:blip r:embed="rId2" cstate="print"/>
          <a:srcRect l="10416" t="50000" r="7291" b="14062"/>
          <a:stretch>
            <a:fillRect/>
          </a:stretch>
        </p:blipFill>
        <p:spPr bwMode="auto">
          <a:xfrm>
            <a:off x="666723" y="1017968"/>
            <a:ext cx="7810555" cy="1607355"/>
          </a:xfrm>
          <a:prstGeom prst="rect">
            <a:avLst/>
          </a:prstGeom>
          <a:noFill/>
        </p:spPr>
      </p:pic>
      <p:pic>
        <p:nvPicPr>
          <p:cNvPr id="33795" name="Picture 3" descr="C:\Users\shiv\Desktop\New folder (3)\photos final\lahchura\IMG_3794.JPG"/>
          <p:cNvPicPr>
            <a:picLocks noChangeAspect="1" noChangeArrowheads="1"/>
          </p:cNvPicPr>
          <p:nvPr/>
        </p:nvPicPr>
        <p:blipFill>
          <a:blip r:embed="rId3" cstate="print"/>
          <a:srcRect l="17708" t="7812" r="37500" b="18750"/>
          <a:stretch>
            <a:fillRect/>
          </a:stretch>
        </p:blipFill>
        <p:spPr bwMode="auto">
          <a:xfrm>
            <a:off x="571472" y="3429000"/>
            <a:ext cx="4095779" cy="2518190"/>
          </a:xfrm>
          <a:prstGeom prst="rect">
            <a:avLst/>
          </a:prstGeom>
          <a:noFill/>
        </p:spPr>
      </p:pic>
      <p:pic>
        <p:nvPicPr>
          <p:cNvPr id="33796" name="Picture 4" descr="C:\Users\shiv\Desktop\New folder (3)\photos final\lahchura\IMG_3793.JPG"/>
          <p:cNvPicPr>
            <a:picLocks noChangeAspect="1" noChangeArrowheads="1"/>
          </p:cNvPicPr>
          <p:nvPr/>
        </p:nvPicPr>
        <p:blipFill>
          <a:blip r:embed="rId4" cstate="print"/>
          <a:srcRect l="781" t="15625" r="4297" b="12500"/>
          <a:stretch>
            <a:fillRect/>
          </a:stretch>
        </p:blipFill>
        <p:spPr bwMode="auto">
          <a:xfrm>
            <a:off x="5334005" y="3536157"/>
            <a:ext cx="3354480" cy="2143140"/>
          </a:xfrm>
          <a:prstGeom prst="rect">
            <a:avLst/>
          </a:prstGeom>
          <a:noFill/>
        </p:spPr>
      </p:pic>
      <p:sp>
        <p:nvSpPr>
          <p:cNvPr id="22" name="Title 1"/>
          <p:cNvSpPr txBox="1">
            <a:spLocks/>
          </p:cNvSpPr>
          <p:nvPr/>
        </p:nvSpPr>
        <p:spPr>
          <a:xfrm>
            <a:off x="857225" y="2732480"/>
            <a:ext cx="78867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Solar Panels</a:t>
            </a:r>
          </a:p>
        </p:txBody>
      </p:sp>
      <p:sp>
        <p:nvSpPr>
          <p:cNvPr id="24" name="Title 1"/>
          <p:cNvSpPr txBox="1">
            <a:spLocks/>
          </p:cNvSpPr>
          <p:nvPr/>
        </p:nvSpPr>
        <p:spPr>
          <a:xfrm>
            <a:off x="1" y="5947190"/>
            <a:ext cx="45720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lang="en-US" sz="3200" dirty="0" smtClean="0">
                <a:solidFill>
                  <a:srgbClr val="FF0000"/>
                </a:solidFill>
                <a:latin typeface="Times New Roman" panose="02020603050405020304" pitchFamily="18" charset="0"/>
                <a:ea typeface="+mj-ea"/>
                <a:cs typeface="Times New Roman" panose="02020603050405020304" pitchFamily="18" charset="0"/>
              </a:rPr>
              <a:t>V - Sat</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26" name="Title 1"/>
          <p:cNvSpPr txBox="1">
            <a:spLocks/>
          </p:cNvSpPr>
          <p:nvPr/>
        </p:nvSpPr>
        <p:spPr>
          <a:xfrm>
            <a:off x="4953003" y="5679297"/>
            <a:ext cx="4000496" cy="750075"/>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Automatic Weather Station (AWS)</a:t>
            </a:r>
          </a:p>
        </p:txBody>
      </p:sp>
      <p:sp>
        <p:nvSpPr>
          <p:cNvPr id="28" name="Rounded Rectangle 27"/>
          <p:cNvSpPr/>
          <p:nvPr/>
        </p:nvSpPr>
        <p:spPr>
          <a:xfrm>
            <a:off x="347532" y="160711"/>
            <a:ext cx="8544949" cy="6454643"/>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316457"/>
      </p:ext>
    </p:extLst>
  </p:cSld>
  <p:clrMapOvr>
    <a:masterClrMapping/>
  </p:clrMapOvr>
  <p:transition>
    <p:cover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60712"/>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4762502" y="2786058"/>
            <a:ext cx="4000497"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Electrical Panel</a:t>
            </a:r>
          </a:p>
        </p:txBody>
      </p:sp>
      <p:sp>
        <p:nvSpPr>
          <p:cNvPr id="24" name="Title 1"/>
          <p:cNvSpPr txBox="1">
            <a:spLocks/>
          </p:cNvSpPr>
          <p:nvPr/>
        </p:nvSpPr>
        <p:spPr>
          <a:xfrm>
            <a:off x="190469" y="2722582"/>
            <a:ext cx="4572000"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lang="en-US" sz="3200" dirty="0" smtClean="0">
                <a:solidFill>
                  <a:srgbClr val="FF0000"/>
                </a:solidFill>
                <a:latin typeface="Times New Roman" panose="02020603050405020304" pitchFamily="18" charset="0"/>
                <a:ea typeface="+mj-ea"/>
                <a:cs typeface="Times New Roman" panose="02020603050405020304" pitchFamily="18" charset="0"/>
              </a:rPr>
              <a:t>PTZ Camera</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26" name="Title 1"/>
          <p:cNvSpPr txBox="1">
            <a:spLocks/>
          </p:cNvSpPr>
          <p:nvPr/>
        </p:nvSpPr>
        <p:spPr>
          <a:xfrm>
            <a:off x="4667251" y="5786478"/>
            <a:ext cx="4286248" cy="750075"/>
          </a:xfrm>
          <a:prstGeom prst="rect">
            <a:avLst/>
          </a:prstGeom>
        </p:spPr>
        <p:txBody>
          <a:bodyPr vert="horz" lIns="91440" tIns="45720" rIns="91440" bIns="45720" rtlCol="0" anchor="ctr">
            <a:normAutofit fontScale="925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Pond level sensor with RF</a:t>
            </a:r>
          </a:p>
        </p:txBody>
      </p:sp>
      <p:sp>
        <p:nvSpPr>
          <p:cNvPr id="28" name="Rounded Rectangle 27"/>
          <p:cNvSpPr/>
          <p:nvPr/>
        </p:nvSpPr>
        <p:spPr>
          <a:xfrm>
            <a:off x="347532" y="160711"/>
            <a:ext cx="8544949" cy="6454643"/>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C:\Users\shiv\Desktop\New folder (3)\photos final\lahchura\IMG_3799.JPG"/>
          <p:cNvPicPr>
            <a:picLocks noChangeAspect="1" noChangeArrowheads="1"/>
          </p:cNvPicPr>
          <p:nvPr/>
        </p:nvPicPr>
        <p:blipFill>
          <a:blip r:embed="rId2" cstate="print"/>
          <a:srcRect l="35027" t="11183" r="18002" b="38232"/>
          <a:stretch>
            <a:fillRect/>
          </a:stretch>
        </p:blipFill>
        <p:spPr bwMode="auto">
          <a:xfrm>
            <a:off x="571472" y="1017968"/>
            <a:ext cx="3714776" cy="1500198"/>
          </a:xfrm>
          <a:prstGeom prst="rect">
            <a:avLst/>
          </a:prstGeom>
          <a:noFill/>
        </p:spPr>
      </p:pic>
      <p:pic>
        <p:nvPicPr>
          <p:cNvPr id="34819" name="Picture 3" descr="C:\Users\shiv\Desktop\New folder (3)\photos final\lahchura\IMG_3814.JPG"/>
          <p:cNvPicPr>
            <a:picLocks noChangeAspect="1" noChangeArrowheads="1"/>
          </p:cNvPicPr>
          <p:nvPr/>
        </p:nvPicPr>
        <p:blipFill>
          <a:blip r:embed="rId3" cstate="print"/>
          <a:srcRect l="52524" t="75330" r="32291" b="3543"/>
          <a:stretch>
            <a:fillRect/>
          </a:stretch>
        </p:blipFill>
        <p:spPr bwMode="auto">
          <a:xfrm>
            <a:off x="571472" y="3696892"/>
            <a:ext cx="3799608" cy="1982405"/>
          </a:xfrm>
          <a:prstGeom prst="rect">
            <a:avLst/>
          </a:prstGeom>
          <a:noFill/>
        </p:spPr>
      </p:pic>
      <p:pic>
        <p:nvPicPr>
          <p:cNvPr id="34821" name="Picture 5" descr="C:\Users\shiv\Desktop\New folder (3)\photos final\lahchura\Picture4.jpg"/>
          <p:cNvPicPr>
            <a:picLocks noChangeAspect="1" noChangeArrowheads="1"/>
          </p:cNvPicPr>
          <p:nvPr/>
        </p:nvPicPr>
        <p:blipFill>
          <a:blip r:embed="rId4"/>
          <a:srcRect l="14942" t="12179" r="16751"/>
          <a:stretch>
            <a:fillRect/>
          </a:stretch>
        </p:blipFill>
        <p:spPr bwMode="auto">
          <a:xfrm>
            <a:off x="5048253" y="3643314"/>
            <a:ext cx="3524276" cy="1982378"/>
          </a:xfrm>
          <a:prstGeom prst="rect">
            <a:avLst/>
          </a:prstGeom>
          <a:noFill/>
        </p:spPr>
      </p:pic>
      <p:pic>
        <p:nvPicPr>
          <p:cNvPr id="34822" name="Picture 6" descr="C:\Users\shiv\Desktop\New folder (3)\photos final\lahchura\Picture34.jpg"/>
          <p:cNvPicPr>
            <a:picLocks noChangeAspect="1" noChangeArrowheads="1"/>
          </p:cNvPicPr>
          <p:nvPr/>
        </p:nvPicPr>
        <p:blipFill>
          <a:blip r:embed="rId5"/>
          <a:srcRect/>
          <a:stretch>
            <a:fillRect/>
          </a:stretch>
        </p:blipFill>
        <p:spPr bwMode="auto">
          <a:xfrm>
            <a:off x="4667251" y="857232"/>
            <a:ext cx="3998976" cy="1824228"/>
          </a:xfrm>
          <a:prstGeom prst="rect">
            <a:avLst/>
          </a:prstGeom>
          <a:noFill/>
        </p:spPr>
      </p:pic>
      <p:sp>
        <p:nvSpPr>
          <p:cNvPr id="15" name="Title 1"/>
          <p:cNvSpPr txBox="1">
            <a:spLocks/>
          </p:cNvSpPr>
          <p:nvPr/>
        </p:nvSpPr>
        <p:spPr>
          <a:xfrm>
            <a:off x="380971" y="5625719"/>
            <a:ext cx="4286248" cy="750075"/>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Pond level sensor</a:t>
            </a:r>
          </a:p>
        </p:txBody>
      </p:sp>
    </p:spTree>
    <p:extLst>
      <p:ext uri="{BB962C8B-B14F-4D97-AF65-F5344CB8AC3E}">
        <p14:creationId xmlns:p14="http://schemas.microsoft.com/office/powerpoint/2010/main" val="3407651103"/>
      </p:ext>
    </p:extLst>
  </p:cSld>
  <p:clrMapOvr>
    <a:masterClrMapping/>
  </p:clrMapOvr>
  <p:transition>
    <p:cover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60712"/>
            <a:ext cx="7886700" cy="438526"/>
          </a:xfrm>
        </p:spPr>
        <p:txBody>
          <a:bodyPr>
            <a:normAutofit fontScale="90000"/>
          </a:bodyPr>
          <a:lstStyle/>
          <a:p>
            <a:pPr algn="ctr"/>
            <a:r>
              <a:rPr lang="en-US" sz="3200" u="sng" dirty="0" err="1" smtClean="0">
                <a:solidFill>
                  <a:srgbClr val="FF0000"/>
                </a:solidFill>
                <a:latin typeface="Times New Roman" panose="02020603050405020304" pitchFamily="18" charset="0"/>
                <a:cs typeface="Times New Roman" panose="02020603050405020304" pitchFamily="18" charset="0"/>
              </a:rPr>
              <a:t>Lahchura</a:t>
            </a:r>
            <a:r>
              <a:rPr lang="en-US" sz="3200" u="sng" dirty="0" smtClean="0">
                <a:solidFill>
                  <a:srgbClr val="FF0000"/>
                </a:solidFill>
                <a:latin typeface="Times New Roman" panose="02020603050405020304" pitchFamily="18" charset="0"/>
                <a:cs typeface="Times New Roman" panose="02020603050405020304" pitchFamily="18" charset="0"/>
              </a:rPr>
              <a:t> dam in </a:t>
            </a:r>
            <a:r>
              <a:rPr lang="en-US" sz="3200" u="sng" dirty="0" err="1" smtClean="0">
                <a:solidFill>
                  <a:srgbClr val="FF0000"/>
                </a:solidFill>
                <a:latin typeface="Times New Roman" panose="02020603050405020304" pitchFamily="18" charset="0"/>
                <a:cs typeface="Times New Roman" panose="02020603050405020304" pitchFamily="18" charset="0"/>
              </a:rPr>
              <a:t>distt</a:t>
            </a:r>
            <a:r>
              <a:rPr lang="en-US" sz="3200" u="sng" dirty="0" smtClean="0">
                <a:solidFill>
                  <a:srgbClr val="FF0000"/>
                </a:solidFill>
                <a:latin typeface="Times New Roman" panose="02020603050405020304" pitchFamily="18" charset="0"/>
                <a:cs typeface="Times New Roman" panose="02020603050405020304" pitchFamily="18" charset="0"/>
              </a:rPr>
              <a:t>. Jhansi (U.P.)</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1428728" y="2732480"/>
            <a:ext cx="6381795" cy="438526"/>
          </a:xfrm>
          <a:prstGeom prst="rect">
            <a:avLst/>
          </a:prstGeom>
        </p:spPr>
        <p:txBody>
          <a:bodyPr vert="horz" lIns="91440" tIns="45720" rIns="91440" bIns="45720" rtlCol="0" anchor="ctr">
            <a:normAutofit fontScale="92500" lnSpcReduction="20000"/>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lang="en-US" sz="3200" u="sng" dirty="0" err="1" smtClean="0">
                <a:solidFill>
                  <a:srgbClr val="FF0000"/>
                </a:solidFill>
                <a:latin typeface="Times New Roman" panose="02020603050405020304" pitchFamily="18" charset="0"/>
                <a:ea typeface="+mj-ea"/>
                <a:cs typeface="Times New Roman" panose="02020603050405020304" pitchFamily="18" charset="0"/>
              </a:rPr>
              <a:t>Arjun</a:t>
            </a:r>
            <a:r>
              <a:rPr lang="en-US" sz="3200" u="sng" dirty="0" smtClean="0">
                <a:solidFill>
                  <a:srgbClr val="FF0000"/>
                </a:solidFill>
                <a:latin typeface="Times New Roman" panose="02020603050405020304" pitchFamily="18" charset="0"/>
                <a:ea typeface="+mj-ea"/>
                <a:cs typeface="Times New Roman" panose="02020603050405020304" pitchFamily="18" charset="0"/>
              </a:rPr>
              <a:t> </a:t>
            </a:r>
            <a:r>
              <a:rPr lang="en-US" sz="3200" u="sng" dirty="0" err="1" smtClean="0">
                <a:solidFill>
                  <a:srgbClr val="FF0000"/>
                </a:solidFill>
                <a:latin typeface="Times New Roman" panose="02020603050405020304" pitchFamily="18" charset="0"/>
                <a:ea typeface="+mj-ea"/>
                <a:cs typeface="Times New Roman" panose="02020603050405020304" pitchFamily="18" charset="0"/>
              </a:rPr>
              <a:t>Sahayak</a:t>
            </a:r>
            <a:r>
              <a:rPr lang="en-US" sz="3200" u="sng" dirty="0" smtClean="0">
                <a:solidFill>
                  <a:srgbClr val="FF0000"/>
                </a:solidFill>
                <a:latin typeface="Times New Roman" panose="02020603050405020304" pitchFamily="18" charset="0"/>
                <a:ea typeface="+mj-ea"/>
                <a:cs typeface="Times New Roman" panose="02020603050405020304" pitchFamily="18" charset="0"/>
              </a:rPr>
              <a:t> Head Regulator</a:t>
            </a:r>
            <a:endParaRPr kumimoji="0" lang="en-US" sz="3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28" name="Rounded Rectangle 27"/>
          <p:cNvSpPr/>
          <p:nvPr/>
        </p:nvSpPr>
        <p:spPr>
          <a:xfrm>
            <a:off x="347532" y="160711"/>
            <a:ext cx="8544949" cy="6454643"/>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shiv\Desktop\New folder (3)\photos final\lahchura\IMG_3831.JPG"/>
          <p:cNvPicPr>
            <a:picLocks noChangeAspect="1" noChangeArrowheads="1"/>
          </p:cNvPicPr>
          <p:nvPr/>
        </p:nvPicPr>
        <p:blipFill>
          <a:blip r:embed="rId2" cstate="print"/>
          <a:srcRect l="32421" t="31250" r="13672" b="40625"/>
          <a:stretch>
            <a:fillRect/>
          </a:stretch>
        </p:blipFill>
        <p:spPr bwMode="auto">
          <a:xfrm>
            <a:off x="1555730" y="3319514"/>
            <a:ext cx="6159543" cy="2711538"/>
          </a:xfrm>
          <a:prstGeom prst="rect">
            <a:avLst/>
          </a:prstGeom>
          <a:noFill/>
        </p:spPr>
      </p:pic>
      <p:pic>
        <p:nvPicPr>
          <p:cNvPr id="14" name="Picture 3" descr="C:\Users\shiv\Desktop\New folder (3)\photos final\lahchura\IMG_3895.JPG"/>
          <p:cNvPicPr>
            <a:picLocks noChangeAspect="1" noChangeArrowheads="1"/>
          </p:cNvPicPr>
          <p:nvPr/>
        </p:nvPicPr>
        <p:blipFill>
          <a:blip r:embed="rId3" cstate="print"/>
          <a:srcRect l="11458" t="29687" r="13541" b="20312"/>
          <a:stretch>
            <a:fillRect/>
          </a:stretch>
        </p:blipFill>
        <p:spPr bwMode="auto">
          <a:xfrm>
            <a:off x="619096" y="696497"/>
            <a:ext cx="8143933" cy="2035983"/>
          </a:xfrm>
          <a:prstGeom prst="rect">
            <a:avLst/>
          </a:prstGeom>
          <a:noFill/>
        </p:spPr>
      </p:pic>
      <p:sp>
        <p:nvSpPr>
          <p:cNvPr id="16" name="Title 1"/>
          <p:cNvSpPr txBox="1">
            <a:spLocks/>
          </p:cNvSpPr>
          <p:nvPr/>
        </p:nvSpPr>
        <p:spPr>
          <a:xfrm>
            <a:off x="1904981" y="5947189"/>
            <a:ext cx="5143536" cy="589364"/>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lang="en-US" sz="3200" u="sng" dirty="0" err="1" smtClean="0">
                <a:solidFill>
                  <a:srgbClr val="FF0000"/>
                </a:solidFill>
                <a:latin typeface="Times New Roman" panose="02020603050405020304" pitchFamily="18" charset="0"/>
                <a:ea typeface="+mj-ea"/>
                <a:cs typeface="Times New Roman" panose="02020603050405020304" pitchFamily="18" charset="0"/>
              </a:rPr>
              <a:t>Dhasan</a:t>
            </a:r>
            <a:r>
              <a:rPr lang="en-US" sz="3200" u="sng" dirty="0" smtClean="0">
                <a:solidFill>
                  <a:srgbClr val="FF0000"/>
                </a:solidFill>
                <a:latin typeface="Times New Roman" panose="02020603050405020304" pitchFamily="18" charset="0"/>
                <a:ea typeface="+mj-ea"/>
                <a:cs typeface="Times New Roman" panose="02020603050405020304" pitchFamily="18" charset="0"/>
              </a:rPr>
              <a:t> Head Regulator</a:t>
            </a:r>
            <a:endParaRPr kumimoji="0" lang="en-US" sz="3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192789535"/>
      </p:ext>
    </p:extLst>
  </p:cSld>
  <p:clrMapOvr>
    <a:masterClrMapping/>
  </p:clrMapOvr>
  <p:transition>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8"/>
            <a:ext cx="7886700" cy="759997"/>
          </a:xfrm>
        </p:spPr>
        <p:txBody>
          <a:bodyPr>
            <a:normAutofit/>
          </a:bodyPr>
          <a:lstStyle/>
          <a:p>
            <a:pPr algn="ctr"/>
            <a:r>
              <a:rPr lang="en-US" sz="2800" u="sng" dirty="0" err="1" smtClean="0">
                <a:solidFill>
                  <a:srgbClr val="FF0000"/>
                </a:solidFill>
                <a:latin typeface="Times New Roman" panose="02020603050405020304" pitchFamily="18" charset="0"/>
                <a:cs typeface="Times New Roman" panose="02020603050405020304" pitchFamily="18" charset="0"/>
              </a:rPr>
              <a:t>Kachnauda</a:t>
            </a:r>
            <a:r>
              <a:rPr lang="en-US" sz="2800" u="sng" dirty="0" smtClean="0">
                <a:solidFill>
                  <a:srgbClr val="FF0000"/>
                </a:solidFill>
                <a:latin typeface="Times New Roman" panose="02020603050405020304" pitchFamily="18" charset="0"/>
                <a:cs typeface="Times New Roman" panose="02020603050405020304" pitchFamily="18" charset="0"/>
              </a:rPr>
              <a:t> dam in </a:t>
            </a:r>
            <a:r>
              <a:rPr lang="en-US" sz="2800" u="sng" dirty="0" err="1" smtClean="0">
                <a:solidFill>
                  <a:srgbClr val="FF0000"/>
                </a:solidFill>
                <a:latin typeface="Times New Roman" panose="02020603050405020304" pitchFamily="18" charset="0"/>
                <a:cs typeface="Times New Roman" panose="02020603050405020304" pitchFamily="18" charset="0"/>
              </a:rPr>
              <a:t>distt</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Lalitpur</a:t>
            </a:r>
            <a:r>
              <a:rPr lang="en-US" sz="2800" u="sng" dirty="0" smtClean="0">
                <a:solidFill>
                  <a:srgbClr val="FF0000"/>
                </a:solidFill>
                <a:latin typeface="Times New Roman" panose="02020603050405020304" pitchFamily="18" charset="0"/>
                <a:cs typeface="Times New Roman" panose="02020603050405020304" pitchFamily="18" charset="0"/>
              </a:rPr>
              <a:t> (U.P.)</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1017968"/>
            <a:ext cx="8286808" cy="5380038"/>
          </a:xfrm>
          <a:prstGeom prst="rect">
            <a:avLst/>
          </a:prstGeom>
        </p:spPr>
        <p:txBody>
          <a:bodyPr vert="horz" lIns="91440" tIns="45720" rIns="91440" bIns="45720" rtlCol="0">
            <a:normAutofit fontScale="92500" lnSpcReduction="10000"/>
          </a:bodyPr>
          <a:lstStyle/>
          <a:p>
            <a:pPr lvl="0"/>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Kachnaudha</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dam Spill way Gate size      12.00 M x 7.24 M       - 09 no. </a:t>
            </a:r>
          </a:p>
          <a:p>
            <a:pPr lvl="0"/>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Under sluice Gate size		     1.00 M x 1.50M          - 02 no.</a:t>
            </a: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Canal Gate size 			     1.5 M x2.00 M            - 02 no. </a:t>
            </a:r>
          </a:p>
          <a:p>
            <a:pPr lvl="0"/>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Stop log  Gate size			     12.00 M x 8 M            - 01 no</a:t>
            </a:r>
            <a:r>
              <a:rPr lang="en-US" sz="2000" dirty="0" smtClean="0">
                <a:solidFill>
                  <a:srgbClr val="FF0000"/>
                </a:solidFill>
                <a:latin typeface="Times New Roman" panose="02020603050405020304" pitchFamily="18" charset="0"/>
                <a:cs typeface="Times New Roman" panose="02020603050405020304" pitchFamily="18" charset="0"/>
              </a:rPr>
              <a:t>. </a:t>
            </a:r>
          </a:p>
          <a:p>
            <a:pPr marL="350838" marR="0" lvl="0" indent="-350838"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Details of Automation Work:-</a:t>
            </a:r>
          </a:p>
          <a:p>
            <a:pPr marL="350838" lvl="0"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Complete Electrification, Automation with SCADA with redundancy.</a:t>
            </a:r>
          </a:p>
          <a:p>
            <a:pPr marL="350838" lvl="0"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Automatic Starters </a:t>
            </a:r>
            <a:r>
              <a:rPr lang="en-US" sz="2000" b="1" dirty="0" smtClean="0">
                <a:solidFill>
                  <a:srgbClr val="0070C0"/>
                </a:solidFill>
                <a:latin typeface="Times New Roman" panose="02020603050405020304" pitchFamily="18" charset="0"/>
                <a:cs typeface="Times New Roman" panose="02020603050405020304" pitchFamily="18" charset="0"/>
              </a:rPr>
              <a:t>for motor.</a:t>
            </a:r>
          </a:p>
          <a:p>
            <a:pPr marL="350838"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Current value of all </a:t>
            </a:r>
            <a:r>
              <a:rPr lang="en-US" sz="2000" b="1" dirty="0" smtClean="0">
                <a:solidFill>
                  <a:srgbClr val="0070C0"/>
                </a:solidFill>
                <a:latin typeface="Times New Roman" panose="02020603050405020304" pitchFamily="18" charset="0"/>
                <a:cs typeface="Times New Roman" panose="02020603050405020304" pitchFamily="18" charset="0"/>
              </a:rPr>
              <a:t>motors shown locally.</a:t>
            </a:r>
            <a:endParaRPr lang="en-US" sz="2000" b="1" dirty="0" smtClean="0">
              <a:solidFill>
                <a:srgbClr val="0070C0"/>
              </a:solidFill>
              <a:latin typeface="Times New Roman" panose="02020603050405020304" pitchFamily="18" charset="0"/>
              <a:cs typeface="Times New Roman" panose="02020603050405020304" pitchFamily="18" charset="0"/>
            </a:endParaRPr>
          </a:p>
          <a:p>
            <a:pPr marL="350838" lvl="0"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for </a:t>
            </a:r>
            <a:r>
              <a:rPr lang="en-US" sz="2000" b="1" dirty="0">
                <a:solidFill>
                  <a:srgbClr val="0070C0"/>
                </a:solidFill>
                <a:latin typeface="Times New Roman" panose="02020603050405020304" pitchFamily="18" charset="0"/>
                <a:cs typeface="Times New Roman" panose="02020603050405020304" pitchFamily="18" charset="0"/>
              </a:rPr>
              <a:t>S</a:t>
            </a:r>
            <a:r>
              <a:rPr lang="en-US" sz="2000" b="1" dirty="0" smtClean="0">
                <a:solidFill>
                  <a:srgbClr val="0070C0"/>
                </a:solidFill>
                <a:latin typeface="Times New Roman" panose="02020603050405020304" pitchFamily="18" charset="0"/>
                <a:cs typeface="Times New Roman" panose="02020603050405020304" pitchFamily="18" charset="0"/>
              </a:rPr>
              <a:t>ecurity purpose </a:t>
            </a:r>
            <a:r>
              <a:rPr kumimoji="0" lang="en-US"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Alarm</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2000" b="1" dirty="0" smtClean="0">
                <a:solidFill>
                  <a:srgbClr val="0070C0"/>
                </a:solidFill>
                <a:latin typeface="Times New Roman" panose="02020603050405020304" pitchFamily="18" charset="0"/>
                <a:cs typeface="Times New Roman" panose="02020603050405020304" pitchFamily="18" charset="0"/>
              </a:rPr>
              <a:t>Hooter &amp; </a:t>
            </a:r>
          </a:p>
          <a:p>
            <a:pPr marL="350838" lvl="0"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Lightening Arrester</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installed over Control </a:t>
            </a:r>
            <a:r>
              <a:rPr lang="en-US" sz="2000" b="1" dirty="0" smtClean="0">
                <a:solidFill>
                  <a:srgbClr val="0070C0"/>
                </a:solidFill>
                <a:latin typeface="Times New Roman" panose="02020603050405020304" pitchFamily="18" charset="0"/>
                <a:cs typeface="Times New Roman" panose="02020603050405020304" pitchFamily="18" charset="0"/>
              </a:rPr>
              <a:t>room.</a:t>
            </a:r>
          </a:p>
          <a:p>
            <a:pPr marL="350838" lvl="0" indent="-350838" algn="just" defTabSz="514350">
              <a:lnSpc>
                <a:spcPct val="90000"/>
              </a:lnSpc>
              <a:spcBef>
                <a:spcPts val="563"/>
              </a:spcBef>
              <a:buFont typeface="Wingdings" pitchFamily="2" charset="2"/>
              <a:buChar char="Ø"/>
            </a:pPr>
            <a:r>
              <a:rPr kumimoji="0" lang="en-US"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Installation of  IP &amp; PTZ cameras</a:t>
            </a:r>
          </a:p>
          <a:p>
            <a:pPr marL="350838" lvl="0" indent="-350838" algn="just" defTabSz="514350">
              <a:lnSpc>
                <a:spcPct val="90000"/>
              </a:lnSpc>
              <a:spcBef>
                <a:spcPts val="563"/>
              </a:spcBef>
              <a:buFont typeface="Wingdings" pitchFamily="2" charset="2"/>
              <a:buChar char="Ø"/>
            </a:pPr>
            <a:r>
              <a:rPr lang="en-US" sz="2000" b="1" dirty="0" smtClean="0">
                <a:solidFill>
                  <a:srgbClr val="0070C0"/>
                </a:solidFill>
                <a:latin typeface="Times New Roman" panose="02020603050405020304" pitchFamily="18" charset="0"/>
                <a:cs typeface="Times New Roman" panose="02020603050405020304" pitchFamily="18" charset="0"/>
              </a:rPr>
              <a:t>Pond Level Sensor</a:t>
            </a:r>
          </a:p>
          <a:p>
            <a:pPr marL="350838" lvl="0" indent="-350838" algn="just" defTabSz="514350">
              <a:lnSpc>
                <a:spcPct val="90000"/>
              </a:lnSpc>
              <a:spcBef>
                <a:spcPts val="563"/>
              </a:spcBef>
              <a:buFont typeface="Wingdings" pitchFamily="2" charset="2"/>
              <a:buChar char="Ø"/>
            </a:pPr>
            <a:r>
              <a:rPr kumimoji="0" lang="en-US" sz="2000" b="1" i="0" u="none" strike="noStrike" kern="1200" cap="none" spc="0" normalizeH="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Wi</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-Max </a:t>
            </a:r>
            <a:r>
              <a:rPr lang="en-US" sz="2000" b="1" dirty="0" smtClean="0">
                <a:solidFill>
                  <a:srgbClr val="0070C0"/>
                </a:solidFill>
                <a:latin typeface="Times New Roman" panose="02020603050405020304" pitchFamily="18" charset="0"/>
                <a:cs typeface="Times New Roman" panose="02020603050405020304" pitchFamily="18" charset="0"/>
              </a:rPr>
              <a:t>and V-Sat (redundant) for </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Data Transmission </a:t>
            </a:r>
          </a:p>
          <a:p>
            <a:pPr marL="350838" lvl="0" indent="-350838" algn="just" defTabSz="514350">
              <a:lnSpc>
                <a:spcPct val="90000"/>
              </a:lnSpc>
              <a:spcBef>
                <a:spcPts val="563"/>
              </a:spcBef>
              <a:buFont typeface="Wingdings" pitchFamily="2" charset="2"/>
              <a:buChar char="Ø"/>
            </a:pPr>
            <a:r>
              <a:rPr kumimoji="0" lang="en-US"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Digital Measurement</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Instrument (transducer)</a:t>
            </a:r>
          </a:p>
          <a:p>
            <a:pPr marL="350838" lvl="0" indent="-350838" algn="just" defTabSz="514350">
              <a:lnSpc>
                <a:spcPct val="90000"/>
              </a:lnSpc>
              <a:spcBef>
                <a:spcPts val="563"/>
              </a:spcBef>
              <a:buFont typeface="Wingdings" pitchFamily="2" charset="2"/>
              <a:buChar char="Ø"/>
            </a:pPr>
            <a:r>
              <a:rPr lang="en-US" sz="2000" b="1" baseline="0" dirty="0" smtClean="0">
                <a:solidFill>
                  <a:srgbClr val="0070C0"/>
                </a:solidFill>
                <a:latin typeface="Times New Roman" panose="02020603050405020304" pitchFamily="18" charset="0"/>
                <a:cs typeface="Times New Roman" panose="02020603050405020304" pitchFamily="18" charset="0"/>
              </a:rPr>
              <a:t>Tip</a:t>
            </a:r>
            <a:r>
              <a:rPr lang="en-US" sz="2000" b="1" dirty="0" smtClean="0">
                <a:solidFill>
                  <a:srgbClr val="0070C0"/>
                </a:solidFill>
                <a:latin typeface="Times New Roman" panose="02020603050405020304" pitchFamily="18" charset="0"/>
                <a:cs typeface="Times New Roman" panose="02020603050405020304" pitchFamily="18" charset="0"/>
              </a:rPr>
              <a:t> and bucket type Rain Gauge</a:t>
            </a:r>
          </a:p>
          <a:p>
            <a:pPr marL="350838" lvl="0" indent="-350838" algn="just" defTabSz="514350">
              <a:lnSpc>
                <a:spcPct val="90000"/>
              </a:lnSpc>
              <a:spcBef>
                <a:spcPts val="563"/>
              </a:spcBef>
              <a:buFont typeface="Wingdings" pitchFamily="2" charset="2"/>
              <a:buChar char="Ø"/>
            </a:pPr>
            <a:r>
              <a:rPr kumimoji="0" lang="en-US"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Solar</a:t>
            </a:r>
            <a:r>
              <a:rPr kumimoji="0" lang="en-US" sz="20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Power Backup.</a:t>
            </a:r>
          </a:p>
          <a:p>
            <a:pPr marL="350838" lvl="0" indent="-350838" algn="just" defTabSz="514350">
              <a:lnSpc>
                <a:spcPct val="90000"/>
              </a:lnSpc>
              <a:spcBef>
                <a:spcPts val="563"/>
              </a:spcBef>
              <a:buFont typeface="Wingdings" pitchFamily="2" charset="2"/>
              <a:buChar char="Ø"/>
            </a:pPr>
            <a:r>
              <a:rPr lang="en-US" sz="2000" b="1" baseline="0" dirty="0" smtClean="0">
                <a:solidFill>
                  <a:srgbClr val="0070C0"/>
                </a:solidFill>
                <a:latin typeface="Times New Roman" panose="02020603050405020304" pitchFamily="18" charset="0"/>
                <a:cs typeface="Times New Roman" panose="02020603050405020304" pitchFamily="18" charset="0"/>
              </a:rPr>
              <a:t>OFC cables with</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baseline="0" dirty="0" smtClean="0">
                <a:solidFill>
                  <a:srgbClr val="0070C0"/>
                </a:solidFill>
                <a:latin typeface="Times New Roman" panose="02020603050405020304" pitchFamily="18" charset="0"/>
                <a:cs typeface="Times New Roman" panose="02020603050405020304" pitchFamily="18" charset="0"/>
              </a:rPr>
              <a:t>looping</a:t>
            </a:r>
            <a:r>
              <a:rPr lang="en-US" sz="2000" b="1" dirty="0" smtClean="0">
                <a:solidFill>
                  <a:srgbClr val="0070C0"/>
                </a:solidFill>
                <a:latin typeface="Times New Roman" panose="02020603050405020304" pitchFamily="18" charset="0"/>
                <a:cs typeface="Times New Roman" panose="02020603050405020304" pitchFamily="18" charset="0"/>
              </a:rPr>
              <a:t> and RJ-45 cables </a:t>
            </a:r>
            <a:r>
              <a:rPr lang="en-US" sz="2000" b="1" dirty="0" smtClean="0">
                <a:solidFill>
                  <a:srgbClr val="0070C0"/>
                </a:solidFill>
                <a:latin typeface="Times New Roman" panose="02020603050405020304" pitchFamily="18" charset="0"/>
                <a:cs typeface="Times New Roman" panose="02020603050405020304" pitchFamily="18" charset="0"/>
              </a:rPr>
              <a:t>are used </a:t>
            </a:r>
            <a:r>
              <a:rPr lang="en-US" sz="2000" b="1" dirty="0" smtClean="0">
                <a:solidFill>
                  <a:srgbClr val="0070C0"/>
                </a:solidFill>
                <a:latin typeface="Times New Roman" panose="02020603050405020304" pitchFamily="18" charset="0"/>
                <a:cs typeface="Times New Roman" panose="02020603050405020304" pitchFamily="18" charset="0"/>
              </a:rPr>
              <a:t>for communication.</a:t>
            </a: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0215461"/>
      </p:ext>
    </p:extLst>
  </p:cSld>
  <p:clrMapOvr>
    <a:masterClrMapping/>
  </p:clrMapOvr>
  <p:transition>
    <p:cover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shiv\Desktop\New folder (3)\photos final\kachnauda\DSC_0011.JPG"/>
          <p:cNvPicPr>
            <a:picLocks noChangeAspect="1" noChangeArrowheads="1"/>
          </p:cNvPicPr>
          <p:nvPr/>
        </p:nvPicPr>
        <p:blipFill>
          <a:blip r:embed="rId2" cstate="print"/>
          <a:srcRect/>
          <a:stretch>
            <a:fillRect/>
          </a:stretch>
        </p:blipFill>
        <p:spPr bwMode="auto">
          <a:xfrm>
            <a:off x="666723" y="243079"/>
            <a:ext cx="7810555" cy="2918029"/>
          </a:xfrm>
          <a:prstGeom prst="rect">
            <a:avLst/>
          </a:prstGeom>
          <a:noFill/>
        </p:spPr>
      </p:pic>
      <p:sp>
        <p:nvSpPr>
          <p:cNvPr id="9" name="Title 1"/>
          <p:cNvSpPr txBox="1">
            <a:spLocks/>
          </p:cNvSpPr>
          <p:nvPr/>
        </p:nvSpPr>
        <p:spPr>
          <a:xfrm>
            <a:off x="285752" y="2936896"/>
            <a:ext cx="8477277" cy="759997"/>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Solar </a:t>
            </a:r>
            <a:r>
              <a:rPr kumimoji="0" lang="en-US" sz="2200" b="0" i="0" u="sng"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Powerd</a:t>
            </a:r>
            <a:r>
              <a:rPr kumimoji="0" lang="en-US" sz="2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Electrification of </a:t>
            </a:r>
            <a:r>
              <a:rPr kumimoji="0" lang="en-US" sz="2200" b="0" i="0" u="sng"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200" b="0" i="0" u="sng" strike="noStrike" kern="1200" cap="none" spc="0" normalizeH="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Kachnaudha</a:t>
            </a:r>
            <a:r>
              <a:rPr kumimoji="0" lang="en-US" sz="2200" b="0" i="0" u="sng"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Dam</a:t>
            </a:r>
            <a:endParaRPr kumimoji="0" lang="en-US" sz="2200" b="0" i="0" u="sng"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38914" name="Picture 2" descr="C:\Users\shiv\Desktop\New folder (3)\photos final\kachnauda\DSC_0018.JPG"/>
          <p:cNvPicPr>
            <a:picLocks noChangeAspect="1" noChangeArrowheads="1"/>
          </p:cNvPicPr>
          <p:nvPr/>
        </p:nvPicPr>
        <p:blipFill>
          <a:blip r:embed="rId3" cstate="print"/>
          <a:srcRect/>
          <a:stretch>
            <a:fillRect/>
          </a:stretch>
        </p:blipFill>
        <p:spPr bwMode="auto">
          <a:xfrm>
            <a:off x="1047726" y="3563879"/>
            <a:ext cx="7048549" cy="2633343"/>
          </a:xfrm>
          <a:prstGeom prst="rect">
            <a:avLst/>
          </a:prstGeom>
          <a:noFill/>
        </p:spPr>
      </p:pic>
      <p:sp>
        <p:nvSpPr>
          <p:cNvPr id="12" name="Title 1"/>
          <p:cNvSpPr txBox="1">
            <a:spLocks/>
          </p:cNvSpPr>
          <p:nvPr/>
        </p:nvSpPr>
        <p:spPr>
          <a:xfrm>
            <a:off x="380971" y="6026589"/>
            <a:ext cx="8477277" cy="759997"/>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Electrical Panel with Automation (SCADA) Panel</a:t>
            </a:r>
            <a:endParaRPr kumimoji="0" lang="en-US" sz="2200" b="0" i="0" u="sng"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992980073"/>
      </p:ext>
    </p:extLst>
  </p:cSld>
  <p:clrMapOvr>
    <a:masterClrMapping/>
  </p:clrMapOvr>
  <p:transition>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1475" y="321449"/>
            <a:ext cx="7943879" cy="545685"/>
          </a:xfrm>
        </p:spPr>
        <p:txBody>
          <a:bodyPr>
            <a:normAutofit fontScale="90000"/>
          </a:bodyPr>
          <a:lstStyle/>
          <a:p>
            <a:pPr algn="ctr"/>
            <a:r>
              <a:rPr lang="en-US" sz="4000" u="sng" dirty="0" smtClean="0">
                <a:solidFill>
                  <a:srgbClr val="FF0000"/>
                </a:solidFill>
                <a:latin typeface="Times New Roman" panose="02020603050405020304" pitchFamily="18" charset="0"/>
                <a:cs typeface="Times New Roman" panose="02020603050405020304" pitchFamily="18" charset="0"/>
              </a:rPr>
              <a:t>Irrigation Scenario in U.P</a:t>
            </a:r>
            <a:r>
              <a:rPr lang="en-US" sz="4000" u="sng" dirty="0" smtClean="0">
                <a:latin typeface="Times New Roman" panose="02020603050405020304" pitchFamily="18" charset="0"/>
                <a:cs typeface="Times New Roman" panose="02020603050405020304" pitchFamily="18" charset="0"/>
              </a:rPr>
              <a:t>.</a:t>
            </a:r>
            <a:endParaRPr lang="en-IN" sz="4000" u="sng" dirty="0" smtClean="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7158" y="964390"/>
            <a:ext cx="8358245" cy="5212574"/>
          </a:xfrm>
        </p:spPr>
        <p:txBody>
          <a:bodyPr>
            <a:normAutofit fontScale="85000" lnSpcReduction="10000"/>
          </a:bodyPr>
          <a:lstStyle/>
          <a:p>
            <a:pPr>
              <a:lnSpc>
                <a:spcPct val="110000"/>
              </a:lnSpc>
              <a:buFont typeface="Wingdings" pitchFamily="2" charset="2"/>
              <a:buChar char="Ø"/>
            </a:pPr>
            <a:r>
              <a:rPr lang="en-US" dirty="0" smtClean="0">
                <a:solidFill>
                  <a:srgbClr val="0070C0"/>
                </a:solidFill>
                <a:latin typeface="Times New Roman" panose="02020603050405020304" pitchFamily="18" charset="0"/>
                <a:cs typeface="Times New Roman" panose="02020603050405020304" pitchFamily="18" charset="0"/>
              </a:rPr>
              <a:t>Uttar Pradesh is </a:t>
            </a:r>
            <a:r>
              <a:rPr lang="en-US" dirty="0">
                <a:solidFill>
                  <a:srgbClr val="0070C0"/>
                </a:solidFill>
                <a:latin typeface="Times New Roman" panose="02020603050405020304" pitchFamily="18" charset="0"/>
                <a:cs typeface="Times New Roman" panose="02020603050405020304" pitchFamily="18" charset="0"/>
              </a:rPr>
              <a:t>I</a:t>
            </a:r>
            <a:r>
              <a:rPr lang="en-US" dirty="0" smtClean="0">
                <a:solidFill>
                  <a:srgbClr val="0070C0"/>
                </a:solidFill>
                <a:latin typeface="Times New Roman" panose="02020603050405020304" pitchFamily="18" charset="0"/>
                <a:cs typeface="Times New Roman" panose="02020603050405020304" pitchFamily="18" charset="0"/>
              </a:rPr>
              <a:t>ndia’s most populated state and area wise fourth largest state, situated between 23</a:t>
            </a:r>
            <a:r>
              <a:rPr lang="en-IN" dirty="0" smtClean="0">
                <a:solidFill>
                  <a:srgbClr val="0070C0"/>
                </a:solidFill>
                <a:latin typeface="Times New Roman" panose="02020603050405020304" pitchFamily="18" charset="0"/>
                <a:cs typeface="Times New Roman" panose="02020603050405020304" pitchFamily="18" charset="0"/>
              </a:rPr>
              <a:t>°52’N - </a:t>
            </a:r>
            <a:r>
              <a:rPr lang="en-US" dirty="0" smtClean="0">
                <a:solidFill>
                  <a:srgbClr val="0070C0"/>
                </a:solidFill>
                <a:latin typeface="Times New Roman" panose="02020603050405020304" pitchFamily="18" charset="0"/>
                <a:cs typeface="Times New Roman" panose="02020603050405020304" pitchFamily="18" charset="0"/>
              </a:rPr>
              <a:t>31</a:t>
            </a:r>
            <a:r>
              <a:rPr lang="en-IN" dirty="0" smtClean="0">
                <a:solidFill>
                  <a:srgbClr val="0070C0"/>
                </a:solidFill>
                <a:latin typeface="Times New Roman" panose="02020603050405020304" pitchFamily="18" charset="0"/>
                <a:cs typeface="Times New Roman" panose="02020603050405020304" pitchFamily="18" charset="0"/>
              </a:rPr>
              <a:t>°28’N</a:t>
            </a:r>
            <a:r>
              <a:rPr lang="en-US" dirty="0" smtClean="0">
                <a:solidFill>
                  <a:srgbClr val="0070C0"/>
                </a:solidFill>
                <a:latin typeface="Times New Roman" panose="02020603050405020304" pitchFamily="18" charset="0"/>
                <a:cs typeface="Times New Roman" panose="02020603050405020304" pitchFamily="18" charset="0"/>
              </a:rPr>
              <a:t> latitudes and 77</a:t>
            </a:r>
            <a:r>
              <a:rPr lang="en-IN" dirty="0" smtClean="0">
                <a:solidFill>
                  <a:srgbClr val="0070C0"/>
                </a:solidFill>
                <a:latin typeface="Times New Roman" panose="02020603050405020304" pitchFamily="18" charset="0"/>
                <a:cs typeface="Times New Roman" panose="02020603050405020304" pitchFamily="18" charset="0"/>
              </a:rPr>
              <a:t>°3’E- </a:t>
            </a:r>
            <a:r>
              <a:rPr lang="en-US" dirty="0" smtClean="0">
                <a:solidFill>
                  <a:srgbClr val="0070C0"/>
                </a:solidFill>
                <a:latin typeface="Times New Roman" panose="02020603050405020304" pitchFamily="18" charset="0"/>
                <a:cs typeface="Times New Roman" panose="02020603050405020304" pitchFamily="18" charset="0"/>
              </a:rPr>
              <a:t>33</a:t>
            </a:r>
            <a:r>
              <a:rPr lang="en-IN" dirty="0" smtClean="0">
                <a:solidFill>
                  <a:srgbClr val="0070C0"/>
                </a:solidFill>
                <a:latin typeface="Times New Roman" panose="02020603050405020304" pitchFamily="18" charset="0"/>
                <a:cs typeface="Times New Roman" panose="02020603050405020304" pitchFamily="18" charset="0"/>
              </a:rPr>
              <a:t>°39’E longitude.</a:t>
            </a:r>
            <a:r>
              <a:rPr lang="en-US" dirty="0" smtClean="0">
                <a:solidFill>
                  <a:srgbClr val="0070C0"/>
                </a:solidFill>
                <a:latin typeface="Times New Roman" panose="02020603050405020304" pitchFamily="18" charset="0"/>
                <a:cs typeface="Times New Roman" panose="02020603050405020304" pitchFamily="18" charset="0"/>
              </a:rPr>
              <a:t> </a:t>
            </a:r>
          </a:p>
          <a:p>
            <a:pPr>
              <a:lnSpc>
                <a:spcPct val="110000"/>
              </a:lnSpc>
              <a:buFont typeface="Wingdings" pitchFamily="2" charset="2"/>
              <a:buChar char="Ø"/>
            </a:pPr>
            <a:r>
              <a:rPr lang="en-US" dirty="0" smtClean="0">
                <a:solidFill>
                  <a:srgbClr val="0070C0"/>
                </a:solidFill>
                <a:latin typeface="Times New Roman" panose="02020603050405020304" pitchFamily="18" charset="0"/>
                <a:cs typeface="Times New Roman" panose="02020603050405020304" pitchFamily="18" charset="0"/>
              </a:rPr>
              <a:t> U.P. has 8 large Perennial river basins covering the geographical area of 3.41 </a:t>
            </a:r>
            <a:r>
              <a:rPr lang="en-US" dirty="0" err="1" smtClean="0">
                <a:solidFill>
                  <a:srgbClr val="0070C0"/>
                </a:solidFill>
                <a:latin typeface="Times New Roman" panose="02020603050405020304" pitchFamily="18" charset="0"/>
                <a:cs typeface="Times New Roman" panose="02020603050405020304" pitchFamily="18" charset="0"/>
              </a:rPr>
              <a:t>lac</a:t>
            </a:r>
            <a:r>
              <a:rPr lang="en-US" dirty="0" smtClean="0">
                <a:solidFill>
                  <a:srgbClr val="0070C0"/>
                </a:solidFill>
                <a:latin typeface="Times New Roman" panose="02020603050405020304" pitchFamily="18" charset="0"/>
                <a:cs typeface="Times New Roman" panose="02020603050405020304" pitchFamily="18" charset="0"/>
              </a:rPr>
              <a:t> Sq. Km.</a:t>
            </a:r>
          </a:p>
          <a:p>
            <a:pPr>
              <a:lnSpc>
                <a:spcPct val="110000"/>
              </a:lnSpc>
              <a:buFont typeface="Wingdings" pitchFamily="2" charset="2"/>
              <a:buChar char="Ø"/>
            </a:pPr>
            <a:r>
              <a:rPr lang="en-US" dirty="0" smtClean="0">
                <a:solidFill>
                  <a:srgbClr val="0070C0"/>
                </a:solidFill>
                <a:latin typeface="Times New Roman" panose="02020603050405020304" pitchFamily="18" charset="0"/>
                <a:cs typeface="Times New Roman" panose="02020603050405020304" pitchFamily="18" charset="0"/>
              </a:rPr>
              <a:t>U.P. </a:t>
            </a:r>
            <a:r>
              <a:rPr lang="en-US" dirty="0">
                <a:solidFill>
                  <a:srgbClr val="0070C0"/>
                </a:solidFill>
                <a:latin typeface="Times New Roman" panose="02020603050405020304" pitchFamily="18" charset="0"/>
                <a:cs typeface="Times New Roman" panose="02020603050405020304" pitchFamily="18" charset="0"/>
              </a:rPr>
              <a:t>has a largest infrastructure of </a:t>
            </a:r>
            <a:r>
              <a:rPr lang="en-US" dirty="0" smtClean="0">
                <a:solidFill>
                  <a:srgbClr val="0070C0"/>
                </a:solidFill>
                <a:latin typeface="Times New Roman" panose="02020603050405020304" pitchFamily="18" charset="0"/>
                <a:cs typeface="Times New Roman" panose="02020603050405020304" pitchFamily="18" charset="0"/>
              </a:rPr>
              <a:t>Irrigation </a:t>
            </a:r>
            <a:r>
              <a:rPr lang="en-US" dirty="0">
                <a:solidFill>
                  <a:srgbClr val="0070C0"/>
                </a:solidFill>
                <a:latin typeface="Times New Roman" panose="02020603050405020304" pitchFamily="18" charset="0"/>
                <a:cs typeface="Times New Roman" panose="02020603050405020304" pitchFamily="18" charset="0"/>
              </a:rPr>
              <a:t>system in country.</a:t>
            </a:r>
            <a:endParaRPr lang="en-US" dirty="0" smtClean="0">
              <a:solidFill>
                <a:srgbClr val="0070C0"/>
              </a:solidFill>
              <a:latin typeface="Times New Roman" panose="02020603050405020304" pitchFamily="18" charset="0"/>
              <a:cs typeface="Times New Roman" panose="02020603050405020304" pitchFamily="18" charset="0"/>
            </a:endParaRPr>
          </a:p>
          <a:p>
            <a:pPr>
              <a:lnSpc>
                <a:spcPct val="110000"/>
              </a:lnSpc>
              <a:buFont typeface="Wingdings" pitchFamily="2" charset="2"/>
              <a:buChar char="Ø"/>
            </a:pPr>
            <a:r>
              <a:rPr lang="en-US" dirty="0" smtClean="0">
                <a:solidFill>
                  <a:srgbClr val="0070C0"/>
                </a:solidFill>
                <a:latin typeface="Times New Roman" panose="02020603050405020304" pitchFamily="18" charset="0"/>
                <a:cs typeface="Times New Roman" panose="02020603050405020304" pitchFamily="18" charset="0"/>
              </a:rPr>
              <a:t>The Irrigation facility in the state is provided with the help of 73997 Km. canals, 21 nos. Barrages, 135 Dams &amp; Reservoirs and 33375 State </a:t>
            </a:r>
            <a:r>
              <a:rPr lang="en-US" dirty="0" err="1" smtClean="0">
                <a:solidFill>
                  <a:srgbClr val="0070C0"/>
                </a:solidFill>
                <a:latin typeface="Times New Roman" panose="02020603050405020304" pitchFamily="18" charset="0"/>
                <a:cs typeface="Times New Roman" panose="02020603050405020304" pitchFamily="18" charset="0"/>
              </a:rPr>
              <a:t>Tubewells</a:t>
            </a:r>
            <a:endParaRPr lang="en-US" dirty="0" smtClean="0">
              <a:solidFill>
                <a:srgbClr val="0070C0"/>
              </a:solidFill>
              <a:latin typeface="Times New Roman" panose="02020603050405020304" pitchFamily="18" charset="0"/>
              <a:cs typeface="Times New Roman" panose="02020603050405020304" pitchFamily="18" charset="0"/>
            </a:endParaRPr>
          </a:p>
          <a:p>
            <a:endParaRPr lang="en-IN" sz="2475" dirty="0" smtClean="0">
              <a:solidFill>
                <a:srgbClr val="FFFF00"/>
              </a:solidFill>
              <a:latin typeface="Times New Roman" pitchFamily="18" charset="0"/>
              <a:ea typeface="+mj-ea"/>
              <a:cs typeface="Times New Roman"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85752" y="2893215"/>
            <a:ext cx="8477277" cy="759997"/>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200" b="0" i="0" u="sng"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Kachnaudha</a:t>
            </a:r>
            <a:r>
              <a:rPr kumimoji="0" lang="en-US" sz="2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Dam Viewed</a:t>
            </a:r>
            <a:r>
              <a:rPr kumimoji="0" lang="en-US" sz="2200" b="0" i="0" u="sng"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by PTZ camera all gates are closed</a:t>
            </a:r>
            <a:endParaRPr kumimoji="0" lang="en-US" sz="2200" b="0" i="0" u="sng"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0" name="Title 1"/>
          <p:cNvSpPr txBox="1">
            <a:spLocks/>
          </p:cNvSpPr>
          <p:nvPr/>
        </p:nvSpPr>
        <p:spPr>
          <a:xfrm>
            <a:off x="488952" y="5990871"/>
            <a:ext cx="8477277" cy="759997"/>
          </a:xfrm>
          <a:prstGeom prst="rect">
            <a:avLst/>
          </a:prstGeom>
        </p:spPr>
        <p:txBody>
          <a:bodyPr vert="horz" lIns="91440" tIns="45720" rIns="91440" bIns="45720" rtlCol="0" anchor="ctr">
            <a:normAutofit/>
          </a:body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sz="2200" b="0" i="0" u="sng"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Kachnaudha</a:t>
            </a:r>
            <a:r>
              <a:rPr kumimoji="0" lang="en-US" sz="2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Dam Viewed</a:t>
            </a:r>
            <a:r>
              <a:rPr kumimoji="0" lang="en-US" sz="2200" b="0" i="0" u="sng"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by PTZ camera  middle gates is opening</a:t>
            </a:r>
            <a:endParaRPr kumimoji="0" lang="en-US" sz="2200" b="0" i="0" u="sng"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39940" name="Picture 4"/>
          <p:cNvPicPr>
            <a:picLocks noChangeAspect="1" noChangeArrowheads="1"/>
          </p:cNvPicPr>
          <p:nvPr/>
        </p:nvPicPr>
        <p:blipFill>
          <a:blip r:embed="rId2" cstate="print"/>
          <a:srcRect l="10202" t="18654" r="13279" b="10021"/>
          <a:stretch>
            <a:fillRect/>
          </a:stretch>
        </p:blipFill>
        <p:spPr bwMode="auto">
          <a:xfrm>
            <a:off x="666723" y="280626"/>
            <a:ext cx="7810555" cy="2719747"/>
          </a:xfrm>
          <a:prstGeom prst="rect">
            <a:avLst/>
          </a:prstGeom>
          <a:noFill/>
          <a:ln w="9525">
            <a:noFill/>
            <a:miter lim="800000"/>
            <a:headEnd/>
            <a:tailEnd/>
          </a:ln>
          <a:effectLst/>
        </p:spPr>
      </p:pic>
      <p:pic>
        <p:nvPicPr>
          <p:cNvPr id="39941" name="Picture 5"/>
          <p:cNvPicPr>
            <a:picLocks noChangeAspect="1" noChangeArrowheads="1"/>
          </p:cNvPicPr>
          <p:nvPr/>
        </p:nvPicPr>
        <p:blipFill>
          <a:blip r:embed="rId3" cstate="print"/>
          <a:srcRect l="22591" t="13167" r="1619" b="15508"/>
          <a:stretch>
            <a:fillRect/>
          </a:stretch>
        </p:blipFill>
        <p:spPr bwMode="auto">
          <a:xfrm>
            <a:off x="742923" y="3482579"/>
            <a:ext cx="7543853" cy="2652136"/>
          </a:xfrm>
          <a:prstGeom prst="rect">
            <a:avLst/>
          </a:prstGeom>
          <a:noFill/>
          <a:ln w="9525">
            <a:noFill/>
            <a:miter lim="800000"/>
            <a:headEnd/>
            <a:tailEnd/>
          </a:ln>
          <a:effectLst/>
        </p:spPr>
      </p:pic>
    </p:spTree>
    <p:extLst>
      <p:ext uri="{BB962C8B-B14F-4D97-AF65-F5344CB8AC3E}">
        <p14:creationId xmlns:p14="http://schemas.microsoft.com/office/powerpoint/2010/main" val="2679876402"/>
      </p:ext>
    </p:extLst>
  </p:cSld>
  <p:clrMapOvr>
    <a:masterClrMapping/>
  </p:clrMapOvr>
  <p:transition>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14290"/>
            <a:ext cx="7886700" cy="759997"/>
          </a:xfrm>
        </p:spPr>
        <p:txBody>
          <a:bodyPr>
            <a:normAutofit fontScale="90000"/>
          </a:bodyPr>
          <a:lstStyle/>
          <a:p>
            <a:pPr algn="ctr"/>
            <a:r>
              <a:rPr lang="en-US" sz="2200" u="sng" dirty="0" err="1" smtClean="0">
                <a:solidFill>
                  <a:srgbClr val="FF0000"/>
                </a:solidFill>
                <a:latin typeface="Times New Roman" panose="02020603050405020304" pitchFamily="18" charset="0"/>
                <a:ea typeface="+mn-ea"/>
                <a:cs typeface="Times New Roman" panose="02020603050405020304" pitchFamily="18" charset="0"/>
              </a:rPr>
              <a:t>Haridwar</a:t>
            </a:r>
            <a:r>
              <a:rPr lang="en-US" sz="2200" u="sng" dirty="0" smtClean="0">
                <a:solidFill>
                  <a:srgbClr val="FF0000"/>
                </a:solidFill>
                <a:latin typeface="Times New Roman" panose="02020603050405020304" pitchFamily="18" charset="0"/>
                <a:ea typeface="+mn-ea"/>
                <a:cs typeface="Times New Roman" panose="02020603050405020304" pitchFamily="18" charset="0"/>
              </a:rPr>
              <a:t> Dam, Upper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Link Canal Head Regulators, Eastern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Canal Head Regulators &amp;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Bhim</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Goda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Haridwar</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Uttarakhand</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78703"/>
            <a:ext cx="8229600" cy="5536445"/>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472502"/>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28596" y="928670"/>
            <a:ext cx="8501123" cy="5929330"/>
          </a:xfrm>
          <a:prstGeom prst="rect">
            <a:avLst/>
          </a:prstGeom>
        </p:spPr>
        <p:txBody>
          <a:bodyPr vert="horz" lIns="91440" tIns="45720" rIns="91440" bIns="45720" rtlCol="0">
            <a:normAutofit fontScale="62500" lnSpcReduction="20000"/>
          </a:bodyPr>
          <a:lstStyle/>
          <a:p>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Haridwar</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Dam -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10.00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X2.30 M = 15  Nos</a:t>
            </a:r>
            <a:endParaRPr lang="en-IN" sz="20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Upper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Ganga</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Link Canal H. R.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11.00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X3.05 M = 08  Nos </a:t>
            </a:r>
            <a:endParaRPr lang="en-IN" sz="20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Eastern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Ganga</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Canal H. R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11.00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X3.05 M = 04  Nos  </a:t>
            </a:r>
            <a:endParaRPr lang="en-IN" sz="20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Bhim</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accent2">
                    <a:lumMod val="50000"/>
                  </a:schemeClr>
                </a:solidFill>
                <a:latin typeface="Times New Roman" panose="02020603050405020304" pitchFamily="18" charset="0"/>
                <a:cs typeface="Times New Roman" panose="02020603050405020304" pitchFamily="18" charset="0"/>
              </a:rPr>
              <a:t>Goda</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Barrage -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		18.00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X 8.40 M =07 Nos </a:t>
            </a:r>
            <a:endParaRPr lang="en-IN" sz="20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Under sluice Gate 	</a:t>
            </a:r>
            <a:r>
              <a:rPr lang="en-US" sz="2000" dirty="0" smtClean="0">
                <a:solidFill>
                  <a:schemeClr val="accent2">
                    <a:lumMod val="50000"/>
                  </a:schemeClr>
                </a:solidFill>
              </a:rPr>
              <a:t>	               </a:t>
            </a:r>
            <a:r>
              <a:rPr lang="en-US" sz="2000" dirty="0" smtClean="0">
                <a:solidFill>
                  <a:schemeClr val="accent2">
                    <a:lumMod val="50000"/>
                  </a:schemeClr>
                </a:solidFill>
              </a:rPr>
              <a:t>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18.00 </a:t>
            </a:r>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X 7.80 M =15 Nos </a:t>
            </a:r>
          </a:p>
          <a:p>
            <a:r>
              <a:rPr lang="en-US" sz="2000" dirty="0" smtClean="0">
                <a:solidFill>
                  <a:schemeClr val="accent2">
                    <a:lumMod val="50000"/>
                  </a:schemeClr>
                </a:solidFill>
                <a:latin typeface="Times New Roman" panose="02020603050405020304" pitchFamily="18" charset="0"/>
                <a:cs typeface="Times New Roman" panose="02020603050405020304" pitchFamily="18" charset="0"/>
              </a:rPr>
              <a:t>total No. of Gate = 49.     </a:t>
            </a:r>
            <a:r>
              <a:rPr lang="en-US" sz="2000" dirty="0" smtClean="0">
                <a:solidFill>
                  <a:schemeClr val="accent2">
                    <a:lumMod val="50000"/>
                  </a:schemeClr>
                </a:solidFill>
              </a:rPr>
              <a:t>             </a:t>
            </a:r>
            <a:endParaRPr lang="en-IN" sz="2000" dirty="0" smtClean="0">
              <a:solidFill>
                <a:schemeClr val="accent2">
                  <a:lumMod val="50000"/>
                </a:schemeClr>
              </a:solidFill>
            </a:endParaRPr>
          </a:p>
          <a:p>
            <a:pPr marL="350838" marR="0" lvl="0" indent="-350838"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29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Details of Automation Work:-</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Complete solar powered Electrification , Automation with SCADA with redundancy..</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HMI(Human Machine Interface) panel installed over the super structure by which we can operate the gates.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VFD (Variable Frequency Drive) starters for motor.</a:t>
            </a:r>
          </a:p>
          <a:p>
            <a:pPr marL="350838"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Current value of all motors,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for </a:t>
            </a:r>
            <a:r>
              <a:rPr lang="en-US" sz="2400" b="1" dirty="0">
                <a:solidFill>
                  <a:srgbClr val="0070C0"/>
                </a:solidFill>
                <a:latin typeface="Times New Roman" panose="02020603050405020304" pitchFamily="18" charset="0"/>
                <a:cs typeface="Times New Roman" panose="02020603050405020304" pitchFamily="18" charset="0"/>
              </a:rPr>
              <a:t>S</a:t>
            </a:r>
            <a:r>
              <a:rPr lang="en-US" sz="2400" b="1" dirty="0" smtClean="0">
                <a:solidFill>
                  <a:srgbClr val="0070C0"/>
                </a:solidFill>
                <a:latin typeface="Times New Roman" panose="02020603050405020304" pitchFamily="18" charset="0"/>
                <a:cs typeface="Times New Roman" panose="02020603050405020304" pitchFamily="18" charset="0"/>
              </a:rPr>
              <a:t>ecurity purpose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Alarm</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Hooter &amp; </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Lightening Arrester</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installed over Control </a:t>
            </a:r>
            <a:r>
              <a:rPr lang="en-US" sz="2400" b="1" dirty="0" smtClean="0">
                <a:solidFill>
                  <a:srgbClr val="0070C0"/>
                </a:solidFill>
                <a:latin typeface="Times New Roman" panose="02020603050405020304" pitchFamily="18" charset="0"/>
                <a:cs typeface="Times New Roman" panose="02020603050405020304" pitchFamily="18" charset="0"/>
              </a:rPr>
              <a:t>room.</a:t>
            </a:r>
          </a:p>
          <a:p>
            <a:pPr marL="350838" lvl="0" indent="-350838" algn="just" defTabSz="514350">
              <a:lnSpc>
                <a:spcPct val="90000"/>
              </a:lnSpc>
              <a:spcBef>
                <a:spcPts val="563"/>
              </a:spcBef>
              <a:buFont typeface="Wingdings" pitchFamily="2" charset="2"/>
              <a:buChar char="Ø"/>
            </a:pP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Installation of  IP &amp; PTZ cameras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Solar Powered RF transmission Radar based Pond Level Sensors in upstream of Barrage.</a:t>
            </a:r>
          </a:p>
          <a:p>
            <a:pPr marL="350838" indent="-350838" algn="just" defTabSz="514350">
              <a:lnSpc>
                <a:spcPct val="90000"/>
              </a:lnSpc>
              <a:spcBef>
                <a:spcPts val="563"/>
              </a:spcBef>
              <a:buFont typeface="Wingdings" pitchFamily="2" charset="2"/>
              <a:buChar char="Ø"/>
            </a:pPr>
            <a:r>
              <a:rPr lang="en-US" sz="2400" b="1" dirty="0">
                <a:solidFill>
                  <a:srgbClr val="0070C0"/>
                </a:solidFill>
                <a:latin typeface="Times New Roman" panose="02020603050405020304" pitchFamily="18" charset="0"/>
                <a:cs typeface="Times New Roman" panose="02020603050405020304" pitchFamily="18" charset="0"/>
              </a:rPr>
              <a:t>Solar Powered </a:t>
            </a:r>
            <a:r>
              <a:rPr lang="en-US" sz="2400" b="1" dirty="0" smtClean="0">
                <a:solidFill>
                  <a:srgbClr val="0070C0"/>
                </a:solidFill>
                <a:latin typeface="Times New Roman" panose="02020603050405020304" pitchFamily="18" charset="0"/>
                <a:cs typeface="Times New Roman" panose="02020603050405020304" pitchFamily="18" charset="0"/>
              </a:rPr>
              <a:t>GSM transmission Pond </a:t>
            </a:r>
            <a:r>
              <a:rPr lang="en-US" sz="2400" b="1" dirty="0">
                <a:solidFill>
                  <a:srgbClr val="0070C0"/>
                </a:solidFill>
                <a:latin typeface="Times New Roman" panose="02020603050405020304" pitchFamily="18" charset="0"/>
                <a:cs typeface="Times New Roman" panose="02020603050405020304" pitchFamily="18" charset="0"/>
              </a:rPr>
              <a:t>Level Sensors in </a:t>
            </a:r>
            <a:r>
              <a:rPr lang="en-US" sz="2400" b="1" dirty="0" smtClean="0">
                <a:solidFill>
                  <a:srgbClr val="0070C0"/>
                </a:solidFill>
                <a:latin typeface="Times New Roman" panose="02020603050405020304" pitchFamily="18" charset="0"/>
                <a:cs typeface="Times New Roman" panose="02020603050405020304" pitchFamily="18" charset="0"/>
              </a:rPr>
              <a:t>Canals up-to 12 </a:t>
            </a:r>
            <a:r>
              <a:rPr lang="en-US" sz="2400" b="1" dirty="0" err="1" smtClean="0">
                <a:solidFill>
                  <a:srgbClr val="0070C0"/>
                </a:solidFill>
                <a:latin typeface="Times New Roman" panose="02020603050405020304" pitchFamily="18" charset="0"/>
                <a:cs typeface="Times New Roman" panose="02020603050405020304" pitchFamily="18" charset="0"/>
              </a:rPr>
              <a:t>Kms</a:t>
            </a:r>
            <a:r>
              <a:rPr lang="en-US" sz="2400" b="1" dirty="0" smtClean="0">
                <a:solidFill>
                  <a:srgbClr val="0070C0"/>
                </a:solidFill>
                <a:latin typeface="Times New Roman" panose="02020603050405020304" pitchFamily="18" charset="0"/>
                <a:cs typeface="Times New Roman" panose="02020603050405020304" pitchFamily="18" charset="0"/>
              </a:rPr>
              <a:t>. </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Broad band and V-Sat (redundant) for </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Data Transmission </a:t>
            </a:r>
          </a:p>
          <a:p>
            <a:pPr marL="350838" indent="-350838" algn="just" defTabSz="514350">
              <a:lnSpc>
                <a:spcPct val="90000"/>
              </a:lnSpc>
              <a:spcBef>
                <a:spcPts val="563"/>
              </a:spcBef>
              <a:buFont typeface="Wingdings" pitchFamily="2" charset="2"/>
              <a:buChar char="Ø"/>
            </a:pPr>
            <a:r>
              <a:rPr lang="en-US" sz="2400" b="1" dirty="0">
                <a:solidFill>
                  <a:srgbClr val="0070C0"/>
                </a:solidFill>
                <a:latin typeface="Times New Roman" panose="02020603050405020304" pitchFamily="18" charset="0"/>
                <a:cs typeface="Times New Roman" panose="02020603050405020304" pitchFamily="18" charset="0"/>
              </a:rPr>
              <a:t>Automatic Weather station comprising with Tip and bucket type Rain Gauge</a:t>
            </a:r>
            <a:r>
              <a:rPr lang="en-US" sz="2400" b="1" dirty="0" smtClean="0">
                <a:solidFill>
                  <a:srgbClr val="0070C0"/>
                </a:solidFill>
                <a:latin typeface="Times New Roman" panose="02020603050405020304" pitchFamily="18" charset="0"/>
                <a:cs typeface="Times New Roman" panose="02020603050405020304" pitchFamily="18" charset="0"/>
              </a:rPr>
              <a:t>.</a:t>
            </a:r>
          </a:p>
          <a:p>
            <a:pPr marL="350838" indent="-350838" algn="just" defTabSz="514350">
              <a:lnSpc>
                <a:spcPct val="90000"/>
              </a:lnSpc>
              <a:spcBef>
                <a:spcPts val="563"/>
              </a:spcBef>
              <a:buFont typeface="Wingdings" pitchFamily="2" charset="2"/>
              <a:buChar char="Ø"/>
            </a:pPr>
            <a:r>
              <a:rPr lang="en-US" sz="2400" b="1" dirty="0">
                <a:solidFill>
                  <a:srgbClr val="0070C0"/>
                </a:solidFill>
                <a:latin typeface="Times New Roman" panose="02020603050405020304" pitchFamily="18" charset="0"/>
                <a:cs typeface="Times New Roman" panose="02020603050405020304" pitchFamily="18" charset="0"/>
              </a:rPr>
              <a:t>Solar Power Backup of 20 KW</a:t>
            </a:r>
            <a:r>
              <a:rPr lang="en-US" sz="2400" b="1" dirty="0" smtClean="0">
                <a:solidFill>
                  <a:srgbClr val="0070C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350838" lvl="0" indent="-350838" algn="just" defTabSz="514350">
              <a:lnSpc>
                <a:spcPct val="90000"/>
              </a:lnSpc>
              <a:spcBef>
                <a:spcPts val="563"/>
              </a:spcBef>
              <a:buFont typeface="Wingdings" pitchFamily="2" charset="2"/>
              <a:buChar char="Ø"/>
            </a:pPr>
            <a:r>
              <a:rPr lang="en-US" sz="2400" b="1" baseline="0" dirty="0" smtClean="0">
                <a:solidFill>
                  <a:srgbClr val="0070C0"/>
                </a:solidFill>
                <a:latin typeface="Times New Roman" panose="02020603050405020304" pitchFamily="18" charset="0"/>
                <a:cs typeface="Times New Roman" panose="02020603050405020304" pitchFamily="18" charset="0"/>
              </a:rPr>
              <a:t>Redundancy is </a:t>
            </a:r>
            <a:r>
              <a:rPr lang="en-US" sz="2400" b="1" dirty="0" smtClean="0">
                <a:solidFill>
                  <a:srgbClr val="0070C0"/>
                </a:solidFill>
                <a:latin typeface="Times New Roman" panose="02020603050405020304" pitchFamily="18" charset="0"/>
                <a:cs typeface="Times New Roman" panose="02020603050405020304" pitchFamily="18" charset="0"/>
              </a:rPr>
              <a:t>insured with </a:t>
            </a:r>
            <a:r>
              <a:rPr lang="en-US" sz="2400" b="1" baseline="0" dirty="0" smtClean="0">
                <a:solidFill>
                  <a:srgbClr val="0070C0"/>
                </a:solidFill>
                <a:latin typeface="Times New Roman" panose="02020603050405020304" pitchFamily="18" charset="0"/>
                <a:cs typeface="Times New Roman" panose="02020603050405020304" pitchFamily="18" charset="0"/>
              </a:rPr>
              <a:t>looping and also in </a:t>
            </a:r>
            <a:r>
              <a:rPr lang="en-US" sz="2400" b="1" dirty="0" smtClean="0">
                <a:solidFill>
                  <a:srgbClr val="0070C0"/>
                </a:solidFill>
                <a:latin typeface="Times New Roman" panose="02020603050405020304" pitchFamily="18" charset="0"/>
                <a:cs typeface="Times New Roman" panose="02020603050405020304" pitchFamily="18" charset="0"/>
              </a:rPr>
              <a:t>communication from control room to RTUs and other instruments.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RF is used for communication between Main Control room to </a:t>
            </a:r>
            <a:r>
              <a:rPr lang="en-US" sz="2400" b="1" dirty="0" err="1" smtClean="0">
                <a:solidFill>
                  <a:srgbClr val="0070C0"/>
                </a:solidFill>
                <a:latin typeface="Times New Roman" panose="02020603050405020304" pitchFamily="18" charset="0"/>
                <a:cs typeface="Times New Roman" panose="02020603050405020304" pitchFamily="18" charset="0"/>
              </a:rPr>
              <a:t>Haridwar</a:t>
            </a:r>
            <a:r>
              <a:rPr lang="en-US" sz="2400" b="1" dirty="0" smtClean="0">
                <a:solidFill>
                  <a:srgbClr val="0070C0"/>
                </a:solidFill>
                <a:latin typeface="Times New Roman" panose="02020603050405020304" pitchFamily="18" charset="0"/>
                <a:cs typeface="Times New Roman" panose="02020603050405020304" pitchFamily="18" charset="0"/>
              </a:rPr>
              <a:t> dam (because it is 1.5 Km far).</a:t>
            </a:r>
          </a:p>
          <a:p>
            <a:pPr marL="350838"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Canal automation of Upper </a:t>
            </a:r>
            <a:r>
              <a:rPr lang="en-US" sz="2400" b="1" dirty="0" err="1" smtClean="0">
                <a:solidFill>
                  <a:srgbClr val="0070C0"/>
                </a:solidFill>
                <a:latin typeface="Times New Roman" panose="02020603050405020304" pitchFamily="18" charset="0"/>
                <a:cs typeface="Times New Roman" panose="02020603050405020304" pitchFamily="18" charset="0"/>
              </a:rPr>
              <a:t>Ganga</a:t>
            </a:r>
            <a:r>
              <a:rPr lang="en-US" sz="2400" b="1" dirty="0" smtClean="0">
                <a:solidFill>
                  <a:srgbClr val="0070C0"/>
                </a:solidFill>
                <a:latin typeface="Times New Roman" panose="02020603050405020304" pitchFamily="18" charset="0"/>
                <a:cs typeface="Times New Roman" panose="02020603050405020304" pitchFamily="18" charset="0"/>
              </a:rPr>
              <a:t> Link Canal at </a:t>
            </a:r>
            <a:r>
              <a:rPr lang="en-US" sz="2400" b="1" dirty="0" err="1" smtClean="0">
                <a:solidFill>
                  <a:srgbClr val="0070C0"/>
                </a:solidFill>
                <a:latin typeface="Times New Roman" panose="02020603050405020304" pitchFamily="18" charset="0"/>
                <a:cs typeface="Times New Roman" panose="02020603050405020304" pitchFamily="18" charset="0"/>
              </a:rPr>
              <a:t>Haridwar</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upto</a:t>
            </a:r>
            <a:r>
              <a:rPr lang="en-US" sz="2400" b="1" dirty="0" smtClean="0">
                <a:solidFill>
                  <a:srgbClr val="0070C0"/>
                </a:solidFill>
                <a:latin typeface="Times New Roman" panose="02020603050405020304" pitchFamily="18" charset="0"/>
                <a:cs typeface="Times New Roman" panose="02020603050405020304" pitchFamily="18" charset="0"/>
              </a:rPr>
              <a:t> 12 km down stream by installing Radar based Pond level Sensor equipped with Locally Solar powered and data transfer through GSM</a:t>
            </a:r>
            <a:r>
              <a:rPr lang="en-US" sz="2200" b="1" dirty="0" smtClean="0">
                <a:solidFill>
                  <a:srgbClr val="0070C0"/>
                </a:solidFill>
                <a:latin typeface="Times New Roman" panose="02020603050405020304" pitchFamily="18" charset="0"/>
                <a:cs typeface="Times New Roman" panose="02020603050405020304" pitchFamily="18" charset="0"/>
              </a:rPr>
              <a:t>.</a:t>
            </a:r>
          </a:p>
          <a:p>
            <a:pPr marL="350838" lvl="0" indent="-350838" algn="just" defTabSz="514350">
              <a:lnSpc>
                <a:spcPct val="90000"/>
              </a:lnSpc>
              <a:spcBef>
                <a:spcPts val="563"/>
              </a:spcBef>
            </a:pPr>
            <a:endParaRPr lang="en-US" sz="2300"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924310"/>
      </p:ext>
    </p:extLst>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67869"/>
            <a:ext cx="7886700" cy="759997"/>
          </a:xfrm>
        </p:spPr>
        <p:txBody>
          <a:bodyPr>
            <a:normAutofit fontScale="90000"/>
          </a:bodyPr>
          <a:lstStyle/>
          <a:p>
            <a:pPr algn="ctr"/>
            <a:r>
              <a:rPr lang="en-US" sz="2200" u="sng" dirty="0" err="1" smtClean="0">
                <a:solidFill>
                  <a:srgbClr val="FF0000"/>
                </a:solidFill>
                <a:latin typeface="Times New Roman" panose="02020603050405020304" pitchFamily="18" charset="0"/>
                <a:ea typeface="+mn-ea"/>
                <a:cs typeface="Times New Roman" panose="02020603050405020304" pitchFamily="18" charset="0"/>
              </a:rPr>
              <a:t>Haridwar</a:t>
            </a:r>
            <a:r>
              <a:rPr lang="en-US" sz="2200" u="sng" dirty="0" smtClean="0">
                <a:solidFill>
                  <a:srgbClr val="FF0000"/>
                </a:solidFill>
                <a:latin typeface="Times New Roman" panose="02020603050405020304" pitchFamily="18" charset="0"/>
                <a:ea typeface="+mn-ea"/>
                <a:cs typeface="Times New Roman" panose="02020603050405020304" pitchFamily="18" charset="0"/>
              </a:rPr>
              <a:t> Dam, Upper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Link Canal Head Regulators, Eastern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Canal Head Regulators &amp;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Bhim</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Goda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Haridwar</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Uttarakhand</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1178703"/>
            <a:ext cx="8286808" cy="5411429"/>
          </a:xfrm>
          <a:prstGeom prst="rect">
            <a:avLst/>
          </a:prstGeom>
        </p:spPr>
        <p:txBody>
          <a:bodyPr vert="horz" lIns="91440" tIns="45720" rIns="91440" bIns="45720" rtlCol="0">
            <a:normAutofit/>
          </a:bodyPr>
          <a:lstStyle/>
          <a:p>
            <a:pPr marL="350838" lvl="0" indent="-350838" algn="just" defTabSz="514350">
              <a:lnSpc>
                <a:spcPct val="90000"/>
              </a:lnSpc>
              <a:spcBef>
                <a:spcPts val="563"/>
              </a:spcBef>
              <a:buFont typeface="Wingdings" pitchFamily="2" charset="2"/>
              <a:buChar char="Ø"/>
            </a:pP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40963" name="Picture 3"/>
          <p:cNvPicPr>
            <a:picLocks noChangeAspect="1" noChangeArrowheads="1"/>
          </p:cNvPicPr>
          <p:nvPr/>
        </p:nvPicPr>
        <p:blipFill>
          <a:blip r:embed="rId2"/>
          <a:srcRect l="8914" t="8721" r="23256" b="60756"/>
          <a:stretch>
            <a:fillRect/>
          </a:stretch>
        </p:blipFill>
        <p:spPr bwMode="auto">
          <a:xfrm>
            <a:off x="507972" y="1125124"/>
            <a:ext cx="8159808" cy="3023955"/>
          </a:xfrm>
          <a:prstGeom prst="rect">
            <a:avLst/>
          </a:prstGeom>
          <a:noFill/>
          <a:ln w="9525">
            <a:noFill/>
            <a:miter lim="800000"/>
            <a:headEnd/>
            <a:tailEnd/>
          </a:ln>
          <a:effectLst/>
        </p:spPr>
      </p:pic>
      <p:pic>
        <p:nvPicPr>
          <p:cNvPr id="9" name="Picture 2" descr="C:\Users\shiv\Desktop\New folder (3)\photos final\haridwar\IMG-20161103-WA0013.jpg"/>
          <p:cNvPicPr>
            <a:picLocks noChangeAspect="1" noChangeArrowheads="1"/>
          </p:cNvPicPr>
          <p:nvPr/>
        </p:nvPicPr>
        <p:blipFill>
          <a:blip r:embed="rId3"/>
          <a:srcRect b="12499"/>
          <a:stretch>
            <a:fillRect/>
          </a:stretch>
        </p:blipFill>
        <p:spPr bwMode="auto">
          <a:xfrm>
            <a:off x="476222" y="4005064"/>
            <a:ext cx="8191558" cy="2531489"/>
          </a:xfrm>
          <a:prstGeom prst="rect">
            <a:avLst/>
          </a:prstGeom>
          <a:noFill/>
        </p:spPr>
      </p:pic>
      <p:sp>
        <p:nvSpPr>
          <p:cNvPr id="10" name="Content Placeholder 5"/>
          <p:cNvSpPr txBox="1">
            <a:spLocks/>
          </p:cNvSpPr>
          <p:nvPr/>
        </p:nvSpPr>
        <p:spPr>
          <a:xfrm>
            <a:off x="2476485" y="5840033"/>
            <a:ext cx="2381267" cy="535785"/>
          </a:xfrm>
          <a:prstGeom prst="rect">
            <a:avLst/>
          </a:prstGeom>
        </p:spPr>
        <p:txBody>
          <a:bodyPr vert="horz" lIns="91440" tIns="45720" rIns="91440" bIns="45720" rtlCol="0">
            <a:normAutofit/>
          </a:bodyPr>
          <a:lstStyle/>
          <a:p>
            <a:pPr marL="128588" marR="0" lvl="0" indent="-128588" algn="l" defTabSz="514350" rtl="0" eaLnBrk="1" fontAlgn="auto" latinLnBrk="0" hangingPunct="1">
              <a:lnSpc>
                <a:spcPct val="90000"/>
              </a:lnSpc>
              <a:spcBef>
                <a:spcPts val="563"/>
              </a:spcBef>
              <a:spcAft>
                <a:spcPts val="0"/>
              </a:spcAft>
              <a:buClrTx/>
              <a:buSzTx/>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RTU Panel</a:t>
            </a:r>
          </a:p>
        </p:txBody>
      </p:sp>
    </p:spTree>
    <p:extLst>
      <p:ext uri="{BB962C8B-B14F-4D97-AF65-F5344CB8AC3E}">
        <p14:creationId xmlns:p14="http://schemas.microsoft.com/office/powerpoint/2010/main" val="988566521"/>
      </p:ext>
    </p:extLst>
  </p:cSld>
  <p:clrMapOvr>
    <a:masterClrMapping/>
  </p:clrMapOvr>
  <p:transition>
    <p:cover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Automation Work\bhimgoda\selected pics\20160228_104119.jpg"/>
          <p:cNvPicPr>
            <a:picLocks noChangeAspect="1" noChangeArrowheads="1"/>
          </p:cNvPicPr>
          <p:nvPr/>
        </p:nvPicPr>
        <p:blipFill>
          <a:blip r:embed="rId2"/>
          <a:srcRect r="35834" b="32222"/>
          <a:stretch>
            <a:fillRect/>
          </a:stretch>
        </p:blipFill>
        <p:spPr bwMode="auto">
          <a:xfrm>
            <a:off x="266670" y="327421"/>
            <a:ext cx="5487988" cy="3048000"/>
          </a:xfrm>
          <a:prstGeom prst="rect">
            <a:avLst/>
          </a:prstGeom>
          <a:noFill/>
          <a:ln w="9525">
            <a:noFill/>
            <a:miter lim="800000"/>
            <a:headEnd/>
            <a:tailEnd/>
          </a:ln>
        </p:spPr>
      </p:pic>
      <p:sp>
        <p:nvSpPr>
          <p:cNvPr id="13315" name="Content Placeholder 2"/>
          <p:cNvSpPr>
            <a:spLocks noGrp="1"/>
          </p:cNvSpPr>
          <p:nvPr>
            <p:ph idx="1"/>
          </p:nvPr>
        </p:nvSpPr>
        <p:spPr>
          <a:xfrm>
            <a:off x="3448011" y="1007650"/>
            <a:ext cx="2732088" cy="560388"/>
          </a:xfrm>
        </p:spPr>
        <p:txBody>
          <a:bodyPr>
            <a:normAutofit fontScale="92500"/>
          </a:bodyPr>
          <a:lstStyle/>
          <a:p>
            <a:pPr>
              <a:buFont typeface="Wingdings 2" pitchFamily="18" charset="2"/>
              <a:buNone/>
            </a:pPr>
            <a:r>
              <a:rPr lang="en-US" altLang="en-US" sz="2400" dirty="0" smtClean="0">
                <a:solidFill>
                  <a:srgbClr val="FF0000"/>
                </a:solidFill>
                <a:ea typeface="ＭＳ Ｐゴシック" pitchFamily="34" charset="-128"/>
              </a:rPr>
              <a:t>BHIM GODA BARRAGE</a:t>
            </a:r>
            <a:endParaRPr lang="en-IN" altLang="en-US" sz="2400" dirty="0" smtClean="0">
              <a:solidFill>
                <a:srgbClr val="FF0000"/>
              </a:solidFill>
              <a:ea typeface="ＭＳ Ｐゴシック" pitchFamily="34" charset="-128"/>
            </a:endParaRPr>
          </a:p>
        </p:txBody>
      </p:sp>
      <p:sp>
        <p:nvSpPr>
          <p:cNvPr id="5" name="Down Arrow 4"/>
          <p:cNvSpPr/>
          <p:nvPr/>
        </p:nvSpPr>
        <p:spPr>
          <a:xfrm>
            <a:off x="4305270" y="1546621"/>
            <a:ext cx="190500" cy="839788"/>
          </a:xfrm>
          <a:prstGeom prst="down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6" name="Content Placeholder 2"/>
          <p:cNvSpPr txBox="1">
            <a:spLocks/>
          </p:cNvSpPr>
          <p:nvPr/>
        </p:nvSpPr>
        <p:spPr bwMode="auto">
          <a:xfrm>
            <a:off x="190469" y="1546621"/>
            <a:ext cx="3962400" cy="4191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None/>
              <a:defRPr/>
            </a:pPr>
            <a:r>
              <a:rPr lang="en-US" sz="2400" dirty="0">
                <a:solidFill>
                  <a:srgbClr val="FF0000"/>
                </a:solidFill>
                <a:latin typeface="+mn-lt"/>
                <a:ea typeface="ＭＳ Ｐゴシック" charset="0"/>
                <a:cs typeface="ＭＳ Ｐゴシック" charset="0"/>
              </a:rPr>
              <a:t>UPPER GANGA CANAL H.R.</a:t>
            </a:r>
            <a:endParaRPr lang="en-IN" sz="2400" dirty="0">
              <a:solidFill>
                <a:srgbClr val="FF0000"/>
              </a:solidFill>
              <a:latin typeface="+mn-lt"/>
              <a:ea typeface="ＭＳ Ｐゴシック" charset="0"/>
              <a:cs typeface="ＭＳ Ｐゴシック" charset="0"/>
            </a:endParaRPr>
          </a:p>
        </p:txBody>
      </p:sp>
      <p:sp>
        <p:nvSpPr>
          <p:cNvPr id="7" name="Down Arrow 6"/>
          <p:cNvSpPr/>
          <p:nvPr/>
        </p:nvSpPr>
        <p:spPr>
          <a:xfrm>
            <a:off x="1943069" y="1933971"/>
            <a:ext cx="127000" cy="488950"/>
          </a:xfrm>
          <a:prstGeom prst="down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pic>
        <p:nvPicPr>
          <p:cNvPr id="13319" name="Picture 2" descr="E:\Automation Work\bhimgoda\selected pics\DSCN4457.JPG"/>
          <p:cNvPicPr>
            <a:picLocks noChangeAspect="1" noChangeArrowheads="1"/>
          </p:cNvPicPr>
          <p:nvPr/>
        </p:nvPicPr>
        <p:blipFill>
          <a:blip r:embed="rId3"/>
          <a:srcRect t="16000" b="9334"/>
          <a:stretch>
            <a:fillRect/>
          </a:stretch>
        </p:blipFill>
        <p:spPr bwMode="auto">
          <a:xfrm>
            <a:off x="4419600" y="4111626"/>
            <a:ext cx="4495800" cy="2517775"/>
          </a:xfrm>
          <a:prstGeom prst="rect">
            <a:avLst/>
          </a:prstGeom>
          <a:noFill/>
          <a:ln w="9525">
            <a:noFill/>
            <a:miter lim="800000"/>
            <a:headEnd/>
            <a:tailEnd/>
          </a:ln>
        </p:spPr>
      </p:pic>
      <p:pic>
        <p:nvPicPr>
          <p:cNvPr id="13320" name="Picture 3" descr="E:\Automation Work\bhimgoda\selected pics\20160228_181235.jpg"/>
          <p:cNvPicPr>
            <a:picLocks noChangeAspect="1" noChangeArrowheads="1"/>
          </p:cNvPicPr>
          <p:nvPr/>
        </p:nvPicPr>
        <p:blipFill>
          <a:blip r:embed="rId4"/>
          <a:srcRect l="15857" r="17241" b="19923"/>
          <a:stretch>
            <a:fillRect/>
          </a:stretch>
        </p:blipFill>
        <p:spPr bwMode="auto">
          <a:xfrm>
            <a:off x="5715009" y="1119585"/>
            <a:ext cx="3243263" cy="2255837"/>
          </a:xfrm>
          <a:prstGeom prst="rect">
            <a:avLst/>
          </a:prstGeom>
          <a:noFill/>
          <a:ln w="9525">
            <a:noFill/>
            <a:miter lim="800000"/>
            <a:headEnd/>
            <a:tailEnd/>
          </a:ln>
        </p:spPr>
      </p:pic>
      <p:sp>
        <p:nvSpPr>
          <p:cNvPr id="16" name="Content Placeholder 2"/>
          <p:cNvSpPr txBox="1">
            <a:spLocks/>
          </p:cNvSpPr>
          <p:nvPr/>
        </p:nvSpPr>
        <p:spPr bwMode="auto">
          <a:xfrm>
            <a:off x="5905509" y="267869"/>
            <a:ext cx="3505200" cy="4572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None/>
              <a:defRPr/>
            </a:pPr>
            <a:r>
              <a:rPr lang="en-US" sz="2400" dirty="0">
                <a:solidFill>
                  <a:srgbClr val="FF0000"/>
                </a:solidFill>
                <a:latin typeface="+mn-lt"/>
                <a:ea typeface="ＭＳ Ｐゴシック" charset="0"/>
                <a:cs typeface="ＭＳ Ｐゴシック" charset="0"/>
              </a:rPr>
              <a:t>EASTERN GANGA </a:t>
            </a:r>
          </a:p>
          <a:p>
            <a:pPr marL="273050" indent="-273050">
              <a:spcBef>
                <a:spcPts val="575"/>
              </a:spcBef>
              <a:buClr>
                <a:schemeClr val="accent1"/>
              </a:buClr>
              <a:buSzPct val="85000"/>
              <a:buFont typeface="Wingdings 2" pitchFamily="18" charset="2"/>
              <a:buNone/>
              <a:defRPr/>
            </a:pPr>
            <a:r>
              <a:rPr lang="en-US" sz="2400" dirty="0">
                <a:solidFill>
                  <a:srgbClr val="FF0000"/>
                </a:solidFill>
                <a:latin typeface="+mn-lt"/>
                <a:ea typeface="ＭＳ Ｐゴシック" charset="0"/>
                <a:cs typeface="ＭＳ Ｐゴシック" charset="0"/>
              </a:rPr>
              <a:t>CANAL H.R.</a:t>
            </a:r>
            <a:endParaRPr lang="en-IN" sz="2400" dirty="0">
              <a:solidFill>
                <a:srgbClr val="FF0000"/>
              </a:solidFill>
              <a:latin typeface="+mn-lt"/>
              <a:ea typeface="ＭＳ Ｐゴシック" charset="0"/>
              <a:cs typeface="ＭＳ Ｐゴシック" charset="0"/>
            </a:endParaRPr>
          </a:p>
        </p:txBody>
      </p:sp>
      <p:sp>
        <p:nvSpPr>
          <p:cNvPr id="17" name="Down Arrow 16"/>
          <p:cNvSpPr/>
          <p:nvPr/>
        </p:nvSpPr>
        <p:spPr>
          <a:xfrm>
            <a:off x="6972324" y="871517"/>
            <a:ext cx="228600" cy="685800"/>
          </a:xfrm>
          <a:prstGeom prst="down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10" name="Content Placeholder 2"/>
          <p:cNvSpPr txBox="1">
            <a:spLocks/>
          </p:cNvSpPr>
          <p:nvPr/>
        </p:nvSpPr>
        <p:spPr bwMode="auto">
          <a:xfrm>
            <a:off x="4800600" y="3429000"/>
            <a:ext cx="4114800" cy="6858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None/>
              <a:defRPr/>
            </a:pPr>
            <a:r>
              <a:rPr lang="en-US" sz="2400" dirty="0">
                <a:solidFill>
                  <a:srgbClr val="FF0000"/>
                </a:solidFill>
                <a:latin typeface="+mn-lt"/>
                <a:ea typeface="ＭＳ Ｐゴシック" charset="0"/>
                <a:cs typeface="ＭＳ Ｐゴシック" charset="0"/>
              </a:rPr>
              <a:t>  UPPER GANGA   CANAL H.R.</a:t>
            </a:r>
            <a:endParaRPr lang="en-IN" sz="2400" dirty="0">
              <a:solidFill>
                <a:srgbClr val="FF0000"/>
              </a:solidFill>
              <a:latin typeface="+mn-lt"/>
              <a:ea typeface="ＭＳ Ｐゴシック" charset="0"/>
              <a:cs typeface="ＭＳ Ｐゴシック" charset="0"/>
            </a:endParaRPr>
          </a:p>
        </p:txBody>
      </p:sp>
      <p:pic>
        <p:nvPicPr>
          <p:cNvPr id="13324" name="Picture 5" descr="E:\Automation Work\bhimgoda\selected pics\20160228_081301.jpg"/>
          <p:cNvPicPr>
            <a:picLocks noChangeAspect="1" noChangeArrowheads="1"/>
          </p:cNvPicPr>
          <p:nvPr/>
        </p:nvPicPr>
        <p:blipFill>
          <a:blip r:embed="rId5"/>
          <a:srcRect r="8621"/>
          <a:stretch>
            <a:fillRect/>
          </a:stretch>
        </p:blipFill>
        <p:spPr bwMode="auto">
          <a:xfrm>
            <a:off x="285720" y="4038601"/>
            <a:ext cx="4038600" cy="2486025"/>
          </a:xfrm>
          <a:prstGeom prst="rect">
            <a:avLst/>
          </a:prstGeom>
          <a:noFill/>
          <a:ln w="9525">
            <a:noFill/>
            <a:miter lim="800000"/>
            <a:headEnd/>
            <a:tailEnd/>
          </a:ln>
        </p:spPr>
      </p:pic>
      <p:sp>
        <p:nvSpPr>
          <p:cNvPr id="22" name="Down Arrow 21"/>
          <p:cNvSpPr/>
          <p:nvPr/>
        </p:nvSpPr>
        <p:spPr>
          <a:xfrm>
            <a:off x="6248400" y="4038600"/>
            <a:ext cx="228600" cy="457200"/>
          </a:xfrm>
          <a:prstGeom prst="down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3" name="Content Placeholder 2"/>
          <p:cNvSpPr txBox="1">
            <a:spLocks/>
          </p:cNvSpPr>
          <p:nvPr/>
        </p:nvSpPr>
        <p:spPr bwMode="auto">
          <a:xfrm>
            <a:off x="1047720" y="3505200"/>
            <a:ext cx="3048000" cy="6858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None/>
              <a:defRPr/>
            </a:pPr>
            <a:r>
              <a:rPr lang="en-US" sz="2400" dirty="0">
                <a:solidFill>
                  <a:srgbClr val="FF0000"/>
                </a:solidFill>
                <a:latin typeface="+mn-lt"/>
                <a:ea typeface="ＭＳ Ｐゴシック" charset="0"/>
                <a:cs typeface="ＭＳ Ｐゴシック" charset="0"/>
              </a:rPr>
              <a:t>HARIDWAR DAM</a:t>
            </a:r>
            <a:endParaRPr lang="en-IN" sz="2400" dirty="0">
              <a:solidFill>
                <a:srgbClr val="FF0000"/>
              </a:solidFill>
              <a:latin typeface="+mn-lt"/>
              <a:ea typeface="ＭＳ Ｐゴシック" charset="0"/>
              <a:cs typeface="ＭＳ Ｐゴシック" charset="0"/>
            </a:endParaRPr>
          </a:p>
        </p:txBody>
      </p:sp>
      <p:sp>
        <p:nvSpPr>
          <p:cNvPr id="25" name="Down Arrow 24"/>
          <p:cNvSpPr/>
          <p:nvPr/>
        </p:nvSpPr>
        <p:spPr>
          <a:xfrm>
            <a:off x="2190720" y="3886200"/>
            <a:ext cx="228600" cy="838200"/>
          </a:xfrm>
          <a:prstGeom prst="down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18" name="Rounded Rectangle 17"/>
          <p:cNvSpPr/>
          <p:nvPr/>
        </p:nvSpPr>
        <p:spPr>
          <a:xfrm>
            <a:off x="190469" y="214290"/>
            <a:ext cx="8858312" cy="6482999"/>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343801"/>
      </p:ext>
    </p:extLst>
  </p:cSld>
  <p:clrMapOvr>
    <a:masterClrMapping/>
  </p:clrMapOvr>
  <p:transition>
    <p:cover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67869"/>
            <a:ext cx="7886700" cy="759997"/>
          </a:xfrm>
        </p:spPr>
        <p:txBody>
          <a:bodyPr>
            <a:normAutofit fontScale="90000"/>
          </a:bodyPr>
          <a:lstStyle/>
          <a:p>
            <a:r>
              <a:rPr lang="en-US" sz="2200" u="sng" dirty="0" err="1" smtClean="0">
                <a:solidFill>
                  <a:srgbClr val="FF0000"/>
                </a:solidFill>
                <a:latin typeface="Times New Roman" panose="02020603050405020304" pitchFamily="18" charset="0"/>
                <a:cs typeface="Times New Roman" panose="02020603050405020304" pitchFamily="18" charset="0"/>
              </a:rPr>
              <a:t>Haridwar</a:t>
            </a:r>
            <a:r>
              <a:rPr lang="en-US" sz="2200" u="sng" dirty="0" smtClean="0">
                <a:solidFill>
                  <a:srgbClr val="FF0000"/>
                </a:solidFill>
                <a:latin typeface="Times New Roman" panose="02020603050405020304" pitchFamily="18" charset="0"/>
                <a:cs typeface="Times New Roman" panose="02020603050405020304" pitchFamily="18" charset="0"/>
              </a:rPr>
              <a:t> Dam, Upper </a:t>
            </a:r>
            <a:r>
              <a:rPr lang="en-US" sz="2200" u="sng" dirty="0" err="1" smtClean="0">
                <a:solidFill>
                  <a:srgbClr val="FF0000"/>
                </a:solidFill>
                <a:latin typeface="Times New Roman" panose="02020603050405020304" pitchFamily="18" charset="0"/>
                <a:cs typeface="Times New Roman" panose="02020603050405020304" pitchFamily="18" charset="0"/>
              </a:rPr>
              <a:t>Ganga</a:t>
            </a:r>
            <a:r>
              <a:rPr lang="en-US" sz="2200" u="sng" dirty="0" smtClean="0">
                <a:solidFill>
                  <a:srgbClr val="FF0000"/>
                </a:solidFill>
                <a:latin typeface="Times New Roman" panose="02020603050405020304" pitchFamily="18" charset="0"/>
                <a:cs typeface="Times New Roman" panose="02020603050405020304" pitchFamily="18" charset="0"/>
              </a:rPr>
              <a:t> Link Canal Head Regulators, Eastern  </a:t>
            </a:r>
            <a:r>
              <a:rPr lang="en-US" sz="2200" u="sng" dirty="0" err="1" smtClean="0">
                <a:solidFill>
                  <a:srgbClr val="FF0000"/>
                </a:solidFill>
                <a:latin typeface="Times New Roman" panose="02020603050405020304" pitchFamily="18" charset="0"/>
                <a:cs typeface="Times New Roman" panose="02020603050405020304" pitchFamily="18" charset="0"/>
              </a:rPr>
              <a:t>Ganga</a:t>
            </a:r>
            <a:r>
              <a:rPr lang="en-US" sz="2200" u="sng" dirty="0" smtClean="0">
                <a:solidFill>
                  <a:srgbClr val="FF0000"/>
                </a:solidFill>
                <a:latin typeface="Times New Roman" panose="02020603050405020304" pitchFamily="18" charset="0"/>
                <a:cs typeface="Times New Roman" panose="02020603050405020304" pitchFamily="18" charset="0"/>
              </a:rPr>
              <a:t> Canal Head Regulators &amp; </a:t>
            </a:r>
            <a:r>
              <a:rPr lang="en-US" sz="2200" u="sng" dirty="0" err="1" smtClean="0">
                <a:solidFill>
                  <a:srgbClr val="FF0000"/>
                </a:solidFill>
                <a:latin typeface="Times New Roman" panose="02020603050405020304" pitchFamily="18" charset="0"/>
                <a:cs typeface="Times New Roman" panose="02020603050405020304" pitchFamily="18" charset="0"/>
              </a:rPr>
              <a:t>Bhim</a:t>
            </a:r>
            <a:r>
              <a:rPr lang="en-US" sz="2200" u="sng" dirty="0" smtClean="0">
                <a:solidFill>
                  <a:srgbClr val="FF0000"/>
                </a:solidFill>
                <a:latin typeface="Times New Roman" panose="02020603050405020304" pitchFamily="18" charset="0"/>
                <a:cs typeface="Times New Roman" panose="02020603050405020304" pitchFamily="18" charset="0"/>
              </a:rPr>
              <a:t> </a:t>
            </a:r>
            <a:r>
              <a:rPr lang="en-US" sz="2200" u="sng" dirty="0" err="1" smtClean="0">
                <a:solidFill>
                  <a:srgbClr val="FF0000"/>
                </a:solidFill>
                <a:latin typeface="Times New Roman" panose="02020603050405020304" pitchFamily="18" charset="0"/>
                <a:cs typeface="Times New Roman" panose="02020603050405020304" pitchFamily="18" charset="0"/>
              </a:rPr>
              <a:t>Goda</a:t>
            </a:r>
            <a:r>
              <a:rPr lang="en-US" sz="2200" u="sng" dirty="0" smtClean="0">
                <a:solidFill>
                  <a:srgbClr val="FF0000"/>
                </a:solidFill>
                <a:latin typeface="Times New Roman" panose="02020603050405020304" pitchFamily="18" charset="0"/>
                <a:cs typeface="Times New Roman" panose="02020603050405020304" pitchFamily="18" charset="0"/>
              </a:rPr>
              <a:t> Barrage at </a:t>
            </a:r>
            <a:r>
              <a:rPr lang="en-US" sz="2200" u="sng" dirty="0" err="1" smtClean="0">
                <a:solidFill>
                  <a:srgbClr val="FF0000"/>
                </a:solidFill>
                <a:latin typeface="Times New Roman" panose="02020603050405020304" pitchFamily="18" charset="0"/>
                <a:cs typeface="Times New Roman" panose="02020603050405020304" pitchFamily="18" charset="0"/>
              </a:rPr>
              <a:t>Haridwar</a:t>
            </a:r>
            <a:r>
              <a:rPr lang="en-US" sz="2200" u="sng" dirty="0" smtClean="0">
                <a:solidFill>
                  <a:srgbClr val="FF0000"/>
                </a:solidFill>
                <a:latin typeface="Times New Roman" panose="02020603050405020304" pitchFamily="18" charset="0"/>
                <a:cs typeface="Times New Roman" panose="02020603050405020304" pitchFamily="18" charset="0"/>
              </a:rPr>
              <a:t> (</a:t>
            </a:r>
            <a:r>
              <a:rPr lang="en-US" sz="2200" u="sng" dirty="0" err="1" smtClean="0">
                <a:solidFill>
                  <a:srgbClr val="FF0000"/>
                </a:solidFill>
                <a:latin typeface="Times New Roman" panose="02020603050405020304" pitchFamily="18" charset="0"/>
                <a:cs typeface="Times New Roman" panose="02020603050405020304" pitchFamily="18" charset="0"/>
              </a:rPr>
              <a:t>Uttarakhand</a:t>
            </a:r>
            <a:r>
              <a:rPr lang="en-US" sz="2200" u="sng" dirty="0" smtClean="0">
                <a:solidFill>
                  <a:srgbClr val="FF0000"/>
                </a:solidFill>
                <a:latin typeface="Times New Roman" panose="02020603050405020304" pitchFamily="18" charset="0"/>
                <a:cs typeface="Times New Roman" panose="02020603050405020304" pitchFamily="18" charset="0"/>
              </a:rPr>
              <a:t>) </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28728" y="6072206"/>
            <a:ext cx="6372212" cy="571504"/>
          </a:xfrm>
        </p:spPr>
        <p:txBody>
          <a:bodyPr>
            <a:normAutofit/>
          </a:bodyPr>
          <a:lstStyle/>
          <a:p>
            <a:pPr marL="0" lvl="0" indent="0" algn="ctr">
              <a:spcBef>
                <a:spcPct val="0"/>
              </a:spcBef>
              <a:buNone/>
              <a:defRPr/>
            </a:pPr>
            <a:r>
              <a:rPr lang="en-US" sz="2800" dirty="0" smtClean="0">
                <a:solidFill>
                  <a:srgbClr val="FF0000"/>
                </a:solidFill>
                <a:latin typeface="Times New Roman" panose="02020603050405020304" pitchFamily="18" charset="0"/>
                <a:cs typeface="Times New Roman" panose="02020603050405020304" pitchFamily="18" charset="0"/>
              </a:rPr>
              <a:t>Schematic Diagram of RTU</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a:srcRect l="12305" t="11250" r="12109" b="14490"/>
          <a:stretch>
            <a:fillRect/>
          </a:stretch>
        </p:blipFill>
        <p:spPr bwMode="auto">
          <a:xfrm>
            <a:off x="500034" y="1071546"/>
            <a:ext cx="8143932" cy="5000660"/>
          </a:xfrm>
          <a:prstGeom prst="rect">
            <a:avLst/>
          </a:prstGeom>
          <a:noFill/>
          <a:ln w="9525">
            <a:noFill/>
            <a:miter lim="800000"/>
            <a:headEnd/>
            <a:tailEnd/>
          </a:ln>
          <a:effectLst/>
        </p:spPr>
      </p:pic>
      <p:sp>
        <p:nvSpPr>
          <p:cNvPr id="7" name="Title 1"/>
          <p:cNvSpPr txBox="1">
            <a:spLocks/>
          </p:cNvSpPr>
          <p:nvPr/>
        </p:nvSpPr>
        <p:spPr>
          <a:xfrm>
            <a:off x="857224" y="5786454"/>
            <a:ext cx="7886700" cy="75999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08928210"/>
      </p:ext>
    </p:extLst>
  </p:cSld>
  <p:clrMapOvr>
    <a:masterClrMapping/>
  </p:clrMapOvr>
  <p:transition>
    <p:zoom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643997" cy="759997"/>
          </a:xfrm>
        </p:spPr>
        <p:txBody>
          <a:bodyPr>
            <a:noAutofit/>
          </a:bodyPr>
          <a:lstStyle/>
          <a:p>
            <a:pPr algn="ctr"/>
            <a:r>
              <a:rPr lang="en-US" sz="2200" u="sng" dirty="0" smtClean="0">
                <a:solidFill>
                  <a:srgbClr val="FF0000"/>
                </a:solidFill>
                <a:latin typeface="Times New Roman" panose="02020603050405020304" pitchFamily="18" charset="0"/>
                <a:ea typeface="+mn-ea"/>
                <a:cs typeface="Times New Roman" panose="02020603050405020304" pitchFamily="18" charset="0"/>
              </a:rPr>
              <a:t>Ch.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Charan</a:t>
            </a:r>
            <a:r>
              <a:rPr lang="en-US" sz="2200" u="sng" dirty="0" smtClean="0">
                <a:solidFill>
                  <a:srgbClr val="FF0000"/>
                </a:solidFill>
                <a:latin typeface="Times New Roman" panose="02020603050405020304" pitchFamily="18" charset="0"/>
                <a:ea typeface="+mn-ea"/>
                <a:cs typeface="Times New Roman" panose="02020603050405020304" pitchFamily="18" charset="0"/>
              </a:rPr>
              <a:t> Singh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Narora</a:t>
            </a:r>
            <a:r>
              <a:rPr lang="en-US" sz="2200" u="sng" dirty="0" smtClean="0">
                <a:solidFill>
                  <a:srgbClr val="FF0000"/>
                </a:solidFill>
                <a:latin typeface="Times New Roman" panose="02020603050405020304" pitchFamily="18" charset="0"/>
                <a:ea typeface="+mn-ea"/>
                <a:cs typeface="Times New Roman" panose="02020603050405020304" pitchFamily="18" charset="0"/>
              </a:rPr>
              <a:t> in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distt</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Bulandshahar</a:t>
            </a:r>
            <a:r>
              <a:rPr lang="en-US" sz="2200" u="sng" dirty="0" smtClean="0">
                <a:solidFill>
                  <a:srgbClr val="FF0000"/>
                </a:solidFill>
                <a:latin typeface="Times New Roman" panose="02020603050405020304" pitchFamily="18" charset="0"/>
                <a:ea typeface="+mn-ea"/>
                <a:cs typeface="Times New Roman" panose="02020603050405020304" pitchFamily="18" charset="0"/>
              </a:rPr>
              <a:t> (U.P.) </a:t>
            </a:r>
            <a:endParaRPr lang="en-US" sz="2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785794"/>
            <a:ext cx="8286808" cy="5929354"/>
          </a:xfrm>
          <a:prstGeom prst="rect">
            <a:avLst/>
          </a:prstGeom>
        </p:spPr>
        <p:txBody>
          <a:bodyPr vert="horz" lIns="91440" tIns="45720" rIns="91440" bIns="45720" rtlCol="0">
            <a:normAutofit fontScale="77500" lnSpcReduction="20000"/>
          </a:bodyPr>
          <a:lstStyle/>
          <a:p>
            <a:r>
              <a:rPr lang="en-US" sz="2300" dirty="0" err="1" smtClean="0">
                <a:solidFill>
                  <a:schemeClr val="accent2">
                    <a:lumMod val="50000"/>
                  </a:schemeClr>
                </a:solidFill>
                <a:latin typeface="Times New Roman" panose="02020603050405020304" pitchFamily="18" charset="0"/>
                <a:cs typeface="Times New Roman" panose="02020603050405020304" pitchFamily="18" charset="0"/>
              </a:rPr>
              <a:t>Narora</a:t>
            </a:r>
            <a:r>
              <a:rPr lang="en-US" sz="2300" dirty="0" smtClean="0">
                <a:solidFill>
                  <a:schemeClr val="accent2">
                    <a:lumMod val="50000"/>
                  </a:schemeClr>
                </a:solidFill>
                <a:latin typeface="Times New Roman" panose="02020603050405020304" pitchFamily="18" charset="0"/>
                <a:cs typeface="Times New Roman" panose="02020603050405020304" pitchFamily="18" charset="0"/>
              </a:rPr>
              <a:t> Barrage (U/S)- 	             15.24 X4.75 M = 07  </a:t>
            </a:r>
            <a:r>
              <a:rPr lang="en-US" sz="2300" dirty="0" err="1" smtClean="0">
                <a:solidFill>
                  <a:schemeClr val="accent2">
                    <a:lumMod val="50000"/>
                  </a:schemeClr>
                </a:solidFill>
                <a:latin typeface="Times New Roman" panose="02020603050405020304" pitchFamily="18" charset="0"/>
                <a:cs typeface="Times New Roman" panose="02020603050405020304" pitchFamily="18" charset="0"/>
              </a:rPr>
              <a:t>Nos</a:t>
            </a:r>
            <a:endParaRPr lang="en-IN" sz="23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300" dirty="0" err="1" smtClean="0">
                <a:solidFill>
                  <a:schemeClr val="accent2">
                    <a:lumMod val="50000"/>
                  </a:schemeClr>
                </a:solidFill>
                <a:latin typeface="Times New Roman" panose="02020603050405020304" pitchFamily="18" charset="0"/>
                <a:cs typeface="Times New Roman" panose="02020603050405020304" pitchFamily="18" charset="0"/>
              </a:rPr>
              <a:t>Narora</a:t>
            </a:r>
            <a:r>
              <a:rPr lang="en-US" sz="2300" dirty="0" smtClean="0">
                <a:solidFill>
                  <a:schemeClr val="accent2">
                    <a:lumMod val="50000"/>
                  </a:schemeClr>
                </a:solidFill>
                <a:latin typeface="Times New Roman" panose="02020603050405020304" pitchFamily="18" charset="0"/>
                <a:cs typeface="Times New Roman" panose="02020603050405020304" pitchFamily="18" charset="0"/>
              </a:rPr>
              <a:t> Barrage (other bay)	             12.20 X3.23 M = 54  </a:t>
            </a:r>
            <a:r>
              <a:rPr lang="en-US" sz="2300" dirty="0" err="1" smtClean="0">
                <a:solidFill>
                  <a:schemeClr val="accent2">
                    <a:lumMod val="50000"/>
                  </a:schemeClr>
                </a:solidFill>
                <a:latin typeface="Times New Roman" panose="02020603050405020304" pitchFamily="18" charset="0"/>
                <a:cs typeface="Times New Roman" panose="02020603050405020304" pitchFamily="18" charset="0"/>
              </a:rPr>
              <a:t>Nos</a:t>
            </a:r>
            <a:r>
              <a:rPr lang="en-US" sz="2300" dirty="0" smtClean="0">
                <a:solidFill>
                  <a:schemeClr val="accent2">
                    <a:lumMod val="50000"/>
                  </a:schemeClr>
                </a:solidFill>
                <a:latin typeface="Times New Roman" panose="02020603050405020304" pitchFamily="18" charset="0"/>
                <a:cs typeface="Times New Roman" panose="02020603050405020304" pitchFamily="18" charset="0"/>
              </a:rPr>
              <a:t> </a:t>
            </a:r>
          </a:p>
          <a:p>
            <a:r>
              <a:rPr lang="en-US" sz="2300" dirty="0" smtClean="0">
                <a:solidFill>
                  <a:schemeClr val="accent2">
                    <a:lumMod val="50000"/>
                  </a:schemeClr>
                </a:solidFill>
                <a:latin typeface="Times New Roman" panose="02020603050405020304" pitchFamily="18" charset="0"/>
                <a:cs typeface="Times New Roman" panose="02020603050405020304" pitchFamily="18" charset="0"/>
              </a:rPr>
              <a:t>total No. of Gate = 61.</a:t>
            </a:r>
            <a:endParaRPr lang="en-IN" sz="2300" dirty="0" smtClean="0">
              <a:solidFill>
                <a:schemeClr val="accent2">
                  <a:lumMod val="50000"/>
                </a:schemeClr>
              </a:solidFill>
              <a:latin typeface="Times New Roman" panose="02020603050405020304" pitchFamily="18" charset="0"/>
              <a:cs typeface="Times New Roman" panose="02020603050405020304" pitchFamily="18" charset="0"/>
            </a:endParaRPr>
          </a:p>
          <a:p>
            <a:pPr marL="350838" marR="0" lvl="0" indent="-350838"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Details of Automation Work:-</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Complete solar powered Electrification , Automation with SCADA with redundancy.</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First time </a:t>
            </a:r>
            <a:r>
              <a:rPr lang="en-US" sz="2100" b="1" i="1" dirty="0" smtClean="0">
                <a:solidFill>
                  <a:srgbClr val="FF0000"/>
                </a:solidFill>
                <a:latin typeface="Times New Roman" panose="02020603050405020304" pitchFamily="18" charset="0"/>
                <a:cs typeface="Times New Roman" panose="02020603050405020304" pitchFamily="18" charset="0"/>
              </a:rPr>
              <a:t>Silt Level Transducers </a:t>
            </a:r>
            <a:r>
              <a:rPr lang="en-US" sz="2100" b="1" dirty="0" smtClean="0">
                <a:solidFill>
                  <a:srgbClr val="0070C0"/>
                </a:solidFill>
                <a:latin typeface="Times New Roman" panose="02020603050405020304" pitchFamily="18" charset="0"/>
                <a:cs typeface="Times New Roman" panose="02020603050405020304" pitchFamily="18" charset="0"/>
              </a:rPr>
              <a:t>installed</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First time Real time surveillance of under water surroundings of Barrage 24x7 by using </a:t>
            </a:r>
            <a:r>
              <a:rPr lang="en-US" sz="2100" b="1" i="1" dirty="0" smtClean="0">
                <a:solidFill>
                  <a:srgbClr val="FF0000"/>
                </a:solidFill>
                <a:latin typeface="Times New Roman" panose="02020603050405020304" pitchFamily="18" charset="0"/>
                <a:cs typeface="Times New Roman" panose="02020603050405020304" pitchFamily="18" charset="0"/>
              </a:rPr>
              <a:t>Under Water Cameras</a:t>
            </a:r>
            <a:r>
              <a:rPr lang="en-US" sz="2100" b="1" dirty="0" smtClean="0">
                <a:solidFill>
                  <a:srgbClr val="0070C0"/>
                </a:solidFill>
                <a:latin typeface="Times New Roman" panose="02020603050405020304" pitchFamily="18" charset="0"/>
                <a:cs typeface="Times New Roman" panose="02020603050405020304" pitchFamily="18" charset="0"/>
              </a:rPr>
              <a:t>.</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HMI(Human Machine Interface) panel installed over the super structure by which we can operate the gates.</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Soft </a:t>
            </a:r>
            <a:r>
              <a:rPr lang="en-US" sz="2100" b="1" dirty="0">
                <a:solidFill>
                  <a:srgbClr val="0070C0"/>
                </a:solidFill>
                <a:latin typeface="Times New Roman" panose="02020603050405020304" pitchFamily="18" charset="0"/>
                <a:cs typeface="Times New Roman" panose="02020603050405020304" pitchFamily="18" charset="0"/>
              </a:rPr>
              <a:t>S</a:t>
            </a:r>
            <a:r>
              <a:rPr lang="en-US" sz="2100" b="1" dirty="0" smtClean="0">
                <a:solidFill>
                  <a:srgbClr val="0070C0"/>
                </a:solidFill>
                <a:latin typeface="Times New Roman" panose="02020603050405020304" pitchFamily="18" charset="0"/>
                <a:cs typeface="Times New Roman" panose="02020603050405020304" pitchFamily="18" charset="0"/>
              </a:rPr>
              <a:t>tarters for motor.</a:t>
            </a:r>
          </a:p>
          <a:p>
            <a:pPr marL="350838"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Current value of all motors also displayed by which we can eliminates the burning of motor and find out the faults.</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for security purpose Alarm Hooter &amp; Lightening Arrester installed in Control room.</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Installation of  IP &amp; PTZ cameras</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Solar Powered RF (radio Frequency) transmission Radar based Pond Level Sensor are used.</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Broad band and V-Sat (redundant) for Data Transmission </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Tip and bucket type Rain Gauge.</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Solar Power Backup of 20 KW.</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2 DG Sets</a:t>
            </a:r>
          </a:p>
          <a:p>
            <a:pPr marL="350838" lvl="0" indent="-350838" algn="just" defTabSz="514350">
              <a:lnSpc>
                <a:spcPct val="90000"/>
              </a:lnSpc>
              <a:spcBef>
                <a:spcPts val="563"/>
              </a:spcBef>
              <a:buFont typeface="Wingdings" pitchFamily="2" charset="2"/>
              <a:buChar char="Ø"/>
            </a:pPr>
            <a:r>
              <a:rPr lang="en-US" sz="2100" b="1" dirty="0" smtClean="0">
                <a:solidFill>
                  <a:srgbClr val="0070C0"/>
                </a:solidFill>
                <a:latin typeface="Times New Roman" panose="02020603050405020304" pitchFamily="18" charset="0"/>
                <a:cs typeface="Times New Roman" panose="02020603050405020304" pitchFamily="18" charset="0"/>
              </a:rPr>
              <a:t>Solar powered RTUs .</a:t>
            </a:r>
          </a:p>
          <a:p>
            <a:pPr marL="350838" lvl="0" indent="-350838" algn="just" defTabSz="514350">
              <a:lnSpc>
                <a:spcPct val="90000"/>
              </a:lnSpc>
              <a:spcBef>
                <a:spcPts val="563"/>
              </a:spcBef>
              <a:buFont typeface="Wingdings" pitchFamily="2" charset="2"/>
              <a:buChar char="Ø"/>
            </a:pPr>
            <a:r>
              <a:rPr lang="en-US" sz="2000" b="1" baseline="0" dirty="0" smtClean="0">
                <a:solidFill>
                  <a:srgbClr val="0070C0"/>
                </a:solidFill>
                <a:latin typeface="Times New Roman" panose="02020603050405020304" pitchFamily="18" charset="0"/>
                <a:cs typeface="Times New Roman" panose="02020603050405020304" pitchFamily="18" charset="0"/>
              </a:rPr>
              <a:t>OFC</a:t>
            </a:r>
            <a:r>
              <a:rPr lang="en-US" sz="2000" b="1" dirty="0" smtClean="0">
                <a:solidFill>
                  <a:srgbClr val="0070C0"/>
                </a:solidFill>
                <a:latin typeface="Times New Roman" panose="02020603050405020304" pitchFamily="18" charset="0"/>
                <a:cs typeface="Times New Roman" panose="02020603050405020304" pitchFamily="18" charset="0"/>
              </a:rPr>
              <a:t> and</a:t>
            </a:r>
            <a:r>
              <a:rPr lang="en-US" sz="2000" b="1" baseline="0" dirty="0" smtClean="0">
                <a:solidFill>
                  <a:srgbClr val="0070C0"/>
                </a:solidFill>
                <a:latin typeface="Times New Roman" panose="02020603050405020304" pitchFamily="18" charset="0"/>
                <a:cs typeface="Times New Roman" panose="02020603050405020304" pitchFamily="18" charset="0"/>
              </a:rPr>
              <a:t> Ethernet </a:t>
            </a:r>
            <a:r>
              <a:rPr lang="en-US" sz="2000" b="1" dirty="0" smtClean="0">
                <a:solidFill>
                  <a:srgbClr val="0070C0"/>
                </a:solidFill>
                <a:latin typeface="Times New Roman" panose="02020603050405020304" pitchFamily="18" charset="0"/>
                <a:cs typeface="Times New Roman" panose="02020603050405020304" pitchFamily="18" charset="0"/>
              </a:rPr>
              <a:t>cables</a:t>
            </a:r>
            <a:r>
              <a:rPr lang="en-US" sz="2000" b="1" baseline="0" dirty="0" smtClean="0">
                <a:solidFill>
                  <a:srgbClr val="0070C0"/>
                </a:solidFill>
                <a:latin typeface="Times New Roman" panose="02020603050405020304" pitchFamily="18" charset="0"/>
                <a:cs typeface="Times New Roman" panose="02020603050405020304" pitchFamily="18" charset="0"/>
              </a:rPr>
              <a:t> </a:t>
            </a:r>
            <a:r>
              <a:rPr lang="en-US" sz="2000" b="1" dirty="0" smtClean="0">
                <a:solidFill>
                  <a:srgbClr val="0070C0"/>
                </a:solidFill>
                <a:latin typeface="Times New Roman" panose="02020603050405020304" pitchFamily="18" charset="0"/>
                <a:cs typeface="Times New Roman" panose="02020603050405020304" pitchFamily="18" charset="0"/>
              </a:rPr>
              <a:t>is used for communication from control room to RTUs and other instruments.</a:t>
            </a:r>
          </a:p>
          <a:p>
            <a:pPr marL="350838" lvl="0" indent="-350838" algn="just" defTabSz="514350">
              <a:lnSpc>
                <a:spcPct val="90000"/>
              </a:lnSpc>
              <a:spcBef>
                <a:spcPts val="563"/>
              </a:spcBef>
              <a:buFont typeface="Wingdings" pitchFamily="2" charset="2"/>
              <a:buChar char="Ø"/>
            </a:pPr>
            <a:endParaRPr lang="en-US" sz="2000" b="1" dirty="0" smtClean="0">
              <a:solidFill>
                <a:srgbClr val="0070C0"/>
              </a:solidFill>
              <a:latin typeface="Times New Roman" panose="02020603050405020304" pitchFamily="18" charset="0"/>
              <a:cs typeface="Times New Roman" panose="02020603050405020304" pitchFamily="18" charset="0"/>
            </a:endParaRPr>
          </a:p>
          <a:p>
            <a:pPr marL="350838" lvl="0" indent="-350838" algn="just" defTabSz="514350">
              <a:lnSpc>
                <a:spcPct val="90000"/>
              </a:lnSpc>
              <a:spcBef>
                <a:spcPts val="563"/>
              </a:spcBef>
              <a:buFont typeface="Wingdings" pitchFamily="2" charset="2"/>
              <a:buChar char="Ø"/>
            </a:pP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6747230"/>
      </p:ext>
    </p:extLst>
  </p:cSld>
  <p:clrMapOvr>
    <a:masterClrMapping/>
  </p:clrMapOvr>
  <p:transition>
    <p:checke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hiv\Desktop\New folder (3)\photos final\narora\IMG-20161103-WA0111.jpg"/>
          <p:cNvPicPr>
            <a:picLocks noChangeAspect="1" noChangeArrowheads="1"/>
          </p:cNvPicPr>
          <p:nvPr/>
        </p:nvPicPr>
        <p:blipFill>
          <a:blip r:embed="rId2"/>
          <a:srcRect l="22222" t="28125"/>
          <a:stretch>
            <a:fillRect/>
          </a:stretch>
        </p:blipFill>
        <p:spPr bwMode="auto">
          <a:xfrm>
            <a:off x="761974" y="910811"/>
            <a:ext cx="3246807" cy="3000396"/>
          </a:xfrm>
          <a:prstGeom prst="rect">
            <a:avLst/>
          </a:prstGeom>
          <a:noFill/>
        </p:spPr>
      </p:pic>
      <p:pic>
        <p:nvPicPr>
          <p:cNvPr id="43012" name="Picture 4" descr="C:\Users\shiv\Desktop\New folder (3)\photos final\narora\IMG-20161103-WA0080.jpg"/>
          <p:cNvPicPr>
            <a:picLocks noChangeAspect="1" noChangeArrowheads="1"/>
          </p:cNvPicPr>
          <p:nvPr/>
        </p:nvPicPr>
        <p:blipFill>
          <a:blip r:embed="rId3"/>
          <a:srcRect l="1430" t="25000" r="12532" b="24219"/>
          <a:stretch>
            <a:fillRect/>
          </a:stretch>
        </p:blipFill>
        <p:spPr bwMode="auto">
          <a:xfrm>
            <a:off x="4572032" y="3750472"/>
            <a:ext cx="4000496" cy="2359163"/>
          </a:xfrm>
          <a:prstGeom prst="rect">
            <a:avLst/>
          </a:prstGeom>
          <a:noFill/>
        </p:spPr>
      </p:pic>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28651" y="267869"/>
            <a:ext cx="7886700" cy="759997"/>
          </a:xfrm>
        </p:spPr>
        <p:txBody>
          <a:bodyPr>
            <a:normAutofit fontScale="90000"/>
          </a:bodyPr>
          <a:lstStyle/>
          <a:p>
            <a:pPr algn="ctr"/>
            <a:r>
              <a:rPr lang="en-US" sz="2200" u="sng" dirty="0" smtClean="0">
                <a:solidFill>
                  <a:srgbClr val="FF0000"/>
                </a:solidFill>
                <a:latin typeface="Times New Roman" panose="02020603050405020304" pitchFamily="18" charset="0"/>
                <a:ea typeface="+mn-ea"/>
                <a:cs typeface="Times New Roman" panose="02020603050405020304" pitchFamily="18" charset="0"/>
              </a:rPr>
              <a:t>Ch.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Charan</a:t>
            </a:r>
            <a:r>
              <a:rPr lang="en-US" sz="2200" u="sng" dirty="0" smtClean="0">
                <a:solidFill>
                  <a:srgbClr val="FF0000"/>
                </a:solidFill>
                <a:latin typeface="Times New Roman" panose="02020603050405020304" pitchFamily="18" charset="0"/>
                <a:ea typeface="+mn-ea"/>
                <a:cs typeface="Times New Roman" panose="02020603050405020304" pitchFamily="18" charset="0"/>
              </a:rPr>
              <a:t> Singh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Narora</a:t>
            </a:r>
            <a:r>
              <a:rPr lang="en-US" sz="2200" u="sng" dirty="0" smtClean="0">
                <a:solidFill>
                  <a:srgbClr val="FF0000"/>
                </a:solidFill>
                <a:latin typeface="Times New Roman" panose="02020603050405020304" pitchFamily="18" charset="0"/>
                <a:ea typeface="+mn-ea"/>
                <a:cs typeface="Times New Roman" panose="02020603050405020304" pitchFamily="18" charset="0"/>
              </a:rPr>
              <a:t> in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distt</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Bulandshahar</a:t>
            </a:r>
            <a:r>
              <a:rPr lang="en-US" sz="2200" u="sng" dirty="0" smtClean="0">
                <a:solidFill>
                  <a:srgbClr val="FF0000"/>
                </a:solidFill>
                <a:latin typeface="Times New Roman" panose="02020603050405020304" pitchFamily="18" charset="0"/>
                <a:ea typeface="+mn-ea"/>
                <a:cs typeface="Times New Roman" panose="02020603050405020304" pitchFamily="18" charset="0"/>
              </a:rPr>
              <a:t> (U.P.) </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11" name="Content Placeholder 2"/>
          <p:cNvSpPr>
            <a:spLocks noGrp="1"/>
          </p:cNvSpPr>
          <p:nvPr>
            <p:ph idx="1"/>
          </p:nvPr>
        </p:nvSpPr>
        <p:spPr>
          <a:xfrm>
            <a:off x="476222" y="3964785"/>
            <a:ext cx="4191029" cy="696521"/>
          </a:xfrm>
        </p:spPr>
        <p:txBody>
          <a:bodyPr>
            <a:normAutofit fontScale="92500" lnSpcReduction="10000"/>
          </a:bodyPr>
          <a:lstStyle/>
          <a:p>
            <a:pPr>
              <a:buFont typeface="Wingdings 2" pitchFamily="18" charset="2"/>
              <a:buNone/>
            </a:pPr>
            <a:r>
              <a:rPr lang="en-US" altLang="en-US" sz="2400" dirty="0" smtClean="0">
                <a:solidFill>
                  <a:srgbClr val="FF0000"/>
                </a:solidFill>
                <a:ea typeface="ＭＳ Ｐゴシック" pitchFamily="34" charset="-128"/>
              </a:rPr>
              <a:t>Electrifying the Barrage from manual to electrical</a:t>
            </a:r>
            <a:endParaRPr lang="en-IN" altLang="en-US" sz="2400" dirty="0" smtClean="0">
              <a:solidFill>
                <a:srgbClr val="FF0000"/>
              </a:solidFill>
              <a:ea typeface="ＭＳ Ｐゴシック" pitchFamily="34" charset="-128"/>
            </a:endParaRPr>
          </a:p>
        </p:txBody>
      </p:sp>
      <p:sp>
        <p:nvSpPr>
          <p:cNvPr id="12" name="Content Placeholder 2"/>
          <p:cNvSpPr txBox="1">
            <a:spLocks/>
          </p:cNvSpPr>
          <p:nvPr/>
        </p:nvSpPr>
        <p:spPr>
          <a:xfrm>
            <a:off x="5346704" y="3161108"/>
            <a:ext cx="3714776" cy="560388"/>
          </a:xfrm>
          <a:prstGeom prst="rect">
            <a:avLst/>
          </a:prstGeom>
        </p:spPr>
        <p:txBody>
          <a:bodyPr vert="horz" lIns="91440" tIns="45720" rIns="91440" bIns="45720" rtlCol="0">
            <a:normAutofit/>
          </a:bodyPr>
          <a:lstStyle/>
          <a:p>
            <a:pPr marL="128588" marR="0" lvl="0" indent="-128588" algn="l" defTabSz="514350" rtl="0" eaLnBrk="1" fontAlgn="auto" latinLnBrk="0" hangingPunct="1">
              <a:lnSpc>
                <a:spcPct val="90000"/>
              </a:lnSpc>
              <a:spcBef>
                <a:spcPts val="563"/>
              </a:spcBef>
              <a:spcAft>
                <a:spcPts val="0"/>
              </a:spcAft>
              <a:buClrTx/>
              <a:buSzTx/>
              <a:buFont typeface="Wingdings 2" pitchFamily="18" charset="2"/>
              <a:buNone/>
              <a:tabLst/>
              <a:defRPr/>
            </a:pPr>
            <a:r>
              <a:rPr kumimoji="0" lang="en-US" altLang="en-US" sz="2400" b="0" i="0" u="none" strike="noStrike" kern="1200" cap="none" spc="0" normalizeH="0" baseline="0" noProof="0" dirty="0" smtClean="0">
                <a:ln>
                  <a:noFill/>
                </a:ln>
                <a:solidFill>
                  <a:srgbClr val="FF0000"/>
                </a:solidFill>
                <a:effectLst/>
                <a:uLnTx/>
                <a:uFillTx/>
                <a:latin typeface="+mn-lt"/>
                <a:ea typeface="ＭＳ Ｐゴシック" pitchFamily="34" charset="-128"/>
                <a:cs typeface="+mn-cs"/>
              </a:rPr>
              <a:t>Control Room</a:t>
            </a:r>
            <a:endParaRPr kumimoji="0" lang="en-IN" altLang="en-US" sz="2400" b="0" i="0" u="none" strike="noStrike" kern="1200" cap="none" spc="0" normalizeH="0" baseline="0" noProof="0" dirty="0" smtClean="0">
              <a:ln>
                <a:noFill/>
              </a:ln>
              <a:solidFill>
                <a:srgbClr val="FF0000"/>
              </a:solidFill>
              <a:effectLst/>
              <a:uLnTx/>
              <a:uFillTx/>
              <a:latin typeface="+mn-lt"/>
              <a:ea typeface="ＭＳ Ｐゴシック" pitchFamily="34" charset="-128"/>
              <a:cs typeface="+mn-cs"/>
            </a:endParaRPr>
          </a:p>
        </p:txBody>
      </p:sp>
      <p:sp>
        <p:nvSpPr>
          <p:cNvPr id="13" name="Content Placeholder 2"/>
          <p:cNvSpPr txBox="1">
            <a:spLocks/>
          </p:cNvSpPr>
          <p:nvPr/>
        </p:nvSpPr>
        <p:spPr>
          <a:xfrm>
            <a:off x="4857752" y="6107925"/>
            <a:ext cx="3714776" cy="560388"/>
          </a:xfrm>
          <a:prstGeom prst="rect">
            <a:avLst/>
          </a:prstGeom>
        </p:spPr>
        <p:txBody>
          <a:bodyPr vert="horz" lIns="91440" tIns="45720" rIns="91440" bIns="45720" rtlCol="0">
            <a:normAutofit fontScale="92500"/>
          </a:bodyPr>
          <a:lstStyle/>
          <a:p>
            <a:pPr marL="128588" marR="0" lvl="0" indent="-128588" algn="l" defTabSz="514350" rtl="0" eaLnBrk="1" fontAlgn="auto" latinLnBrk="0" hangingPunct="1">
              <a:lnSpc>
                <a:spcPct val="90000"/>
              </a:lnSpc>
              <a:spcBef>
                <a:spcPts val="563"/>
              </a:spcBef>
              <a:spcAft>
                <a:spcPts val="0"/>
              </a:spcAft>
              <a:buClrTx/>
              <a:buSzTx/>
              <a:buFont typeface="Wingdings 2" pitchFamily="18" charset="2"/>
              <a:buNone/>
              <a:tabLst/>
              <a:defRPr/>
            </a:pPr>
            <a:r>
              <a:rPr lang="en-US" altLang="en-US" sz="2400" dirty="0" smtClean="0">
                <a:solidFill>
                  <a:srgbClr val="FF0000"/>
                </a:solidFill>
                <a:ea typeface="ＭＳ Ｐゴシック" pitchFamily="34" charset="-128"/>
              </a:rPr>
              <a:t>Radar Based pond level sensor</a:t>
            </a:r>
            <a:endParaRPr kumimoji="0" lang="en-IN" altLang="en-US" sz="2400" b="0" i="0" u="none" strike="noStrike" kern="1200" cap="none" spc="0" normalizeH="0" baseline="0" noProof="0" dirty="0" smtClean="0">
              <a:ln>
                <a:noFill/>
              </a:ln>
              <a:solidFill>
                <a:srgbClr val="FF0000"/>
              </a:solidFill>
              <a:effectLst/>
              <a:uLnTx/>
              <a:uFillTx/>
              <a:latin typeface="+mn-lt"/>
              <a:ea typeface="ＭＳ Ｐゴシック" pitchFamily="34" charset="-128"/>
              <a:cs typeface="+mn-cs"/>
            </a:endParaRPr>
          </a:p>
        </p:txBody>
      </p:sp>
      <p:sp>
        <p:nvSpPr>
          <p:cNvPr id="14" name="Content Placeholder 2"/>
          <p:cNvSpPr txBox="1">
            <a:spLocks/>
          </p:cNvSpPr>
          <p:nvPr/>
        </p:nvSpPr>
        <p:spPr>
          <a:xfrm>
            <a:off x="761973" y="6244058"/>
            <a:ext cx="3714776" cy="560388"/>
          </a:xfrm>
          <a:prstGeom prst="rect">
            <a:avLst/>
          </a:prstGeom>
        </p:spPr>
        <p:txBody>
          <a:bodyPr vert="horz" lIns="91440" tIns="45720" rIns="91440" bIns="45720" rtlCol="0">
            <a:normAutofit/>
          </a:bodyPr>
          <a:lstStyle/>
          <a:p>
            <a:pPr marL="128588" marR="0" lvl="0" indent="-128588" algn="l" defTabSz="514350" rtl="0" eaLnBrk="1" fontAlgn="auto" latinLnBrk="0" hangingPunct="1">
              <a:lnSpc>
                <a:spcPct val="90000"/>
              </a:lnSpc>
              <a:spcBef>
                <a:spcPts val="563"/>
              </a:spcBef>
              <a:spcAft>
                <a:spcPts val="0"/>
              </a:spcAft>
              <a:buClrTx/>
              <a:buSzTx/>
              <a:buFont typeface="Wingdings 2" pitchFamily="18" charset="2"/>
              <a:buNone/>
              <a:tabLst/>
              <a:defRPr/>
            </a:pPr>
            <a:r>
              <a:rPr lang="en-US" altLang="en-US" sz="2400" dirty="0" smtClean="0">
                <a:solidFill>
                  <a:srgbClr val="FF0000"/>
                </a:solidFill>
                <a:ea typeface="ＭＳ Ｐゴシック" pitchFamily="34" charset="-128"/>
              </a:rPr>
              <a:t>Solar power RTU</a:t>
            </a:r>
            <a:endParaRPr kumimoji="0" lang="en-IN" altLang="en-US" sz="2400" b="0" i="0" u="none" strike="noStrike" kern="1200" cap="none" spc="0" normalizeH="0" baseline="0" noProof="0" dirty="0" smtClean="0">
              <a:ln>
                <a:noFill/>
              </a:ln>
              <a:solidFill>
                <a:srgbClr val="FF0000"/>
              </a:solidFill>
              <a:effectLst/>
              <a:uLnTx/>
              <a:uFillTx/>
              <a:latin typeface="+mn-lt"/>
              <a:ea typeface="ＭＳ Ｐゴシック" pitchFamily="34" charset="-128"/>
              <a:cs typeface="+mn-cs"/>
            </a:endParaRPr>
          </a:p>
        </p:txBody>
      </p:sp>
      <p:pic>
        <p:nvPicPr>
          <p:cNvPr id="43014" name="Picture 6" descr="C:\Users\shiv\Desktop\New folder (3)\photos final\narora\IMG-20161103-WA0076.jpg"/>
          <p:cNvPicPr>
            <a:picLocks noChangeAspect="1" noChangeArrowheads="1"/>
          </p:cNvPicPr>
          <p:nvPr/>
        </p:nvPicPr>
        <p:blipFill>
          <a:blip r:embed="rId4"/>
          <a:srcRect l="28125" t="12995" r="17708" b="40748"/>
          <a:stretch>
            <a:fillRect/>
          </a:stretch>
        </p:blipFill>
        <p:spPr bwMode="auto">
          <a:xfrm>
            <a:off x="419071" y="4643446"/>
            <a:ext cx="3962428" cy="1500197"/>
          </a:xfrm>
          <a:prstGeom prst="rect">
            <a:avLst/>
          </a:prstGeom>
          <a:noFill/>
        </p:spPr>
      </p:pic>
      <p:pic>
        <p:nvPicPr>
          <p:cNvPr id="43015" name="Picture 7" descr="C:\Users\shiv\Desktop\New folder (3)\photos final\narora\IMG-20161103-WA0108.jpg"/>
          <p:cNvPicPr>
            <a:picLocks noChangeAspect="1" noChangeArrowheads="1"/>
          </p:cNvPicPr>
          <p:nvPr/>
        </p:nvPicPr>
        <p:blipFill>
          <a:blip r:embed="rId5"/>
          <a:srcRect/>
          <a:stretch>
            <a:fillRect/>
          </a:stretch>
        </p:blipFill>
        <p:spPr bwMode="auto">
          <a:xfrm>
            <a:off x="4421155" y="857232"/>
            <a:ext cx="4064028" cy="2286016"/>
          </a:xfrm>
          <a:prstGeom prst="rect">
            <a:avLst/>
          </a:prstGeom>
          <a:noFill/>
        </p:spPr>
      </p:pic>
    </p:spTree>
    <p:extLst>
      <p:ext uri="{BB962C8B-B14F-4D97-AF65-F5344CB8AC3E}">
        <p14:creationId xmlns:p14="http://schemas.microsoft.com/office/powerpoint/2010/main" val="4174851947"/>
      </p:ext>
    </p:extLst>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57158" y="267869"/>
            <a:ext cx="8501121" cy="759997"/>
          </a:xfrm>
        </p:spPr>
        <p:txBody>
          <a:bodyPr>
            <a:normAutofit/>
          </a:bodyPr>
          <a:lstStyle/>
          <a:p>
            <a:pPr algn="ctr"/>
            <a:r>
              <a:rPr lang="en-US" sz="2200" u="sng" dirty="0" smtClean="0">
                <a:solidFill>
                  <a:srgbClr val="FF0000"/>
                </a:solidFill>
                <a:latin typeface="Times New Roman" panose="02020603050405020304" pitchFamily="18" charset="0"/>
                <a:ea typeface="+mn-ea"/>
                <a:cs typeface="Times New Roman" panose="02020603050405020304" pitchFamily="18" charset="0"/>
              </a:rPr>
              <a:t>Ch.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Charan</a:t>
            </a:r>
            <a:r>
              <a:rPr lang="en-US" sz="2200" u="sng" dirty="0" smtClean="0">
                <a:solidFill>
                  <a:srgbClr val="FF0000"/>
                </a:solidFill>
                <a:latin typeface="Times New Roman" panose="02020603050405020304" pitchFamily="18" charset="0"/>
                <a:ea typeface="+mn-ea"/>
                <a:cs typeface="Times New Roman" panose="02020603050405020304" pitchFamily="18" charset="0"/>
              </a:rPr>
              <a:t> Singh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Narora</a:t>
            </a:r>
            <a:r>
              <a:rPr lang="en-US" sz="2200" u="sng" dirty="0" smtClean="0">
                <a:solidFill>
                  <a:srgbClr val="FF0000"/>
                </a:solidFill>
                <a:latin typeface="Times New Roman" panose="02020603050405020304" pitchFamily="18" charset="0"/>
                <a:ea typeface="+mn-ea"/>
                <a:cs typeface="Times New Roman" panose="02020603050405020304" pitchFamily="18" charset="0"/>
              </a:rPr>
              <a:t> in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distt</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Bulandshahar</a:t>
            </a:r>
            <a:r>
              <a:rPr lang="en-US" sz="2200" u="sng" dirty="0" smtClean="0">
                <a:solidFill>
                  <a:srgbClr val="FF0000"/>
                </a:solidFill>
                <a:latin typeface="Times New Roman" panose="02020603050405020304" pitchFamily="18" charset="0"/>
                <a:ea typeface="+mn-ea"/>
                <a:cs typeface="Times New Roman" panose="02020603050405020304" pitchFamily="18" charset="0"/>
              </a:rPr>
              <a:t> (U.P.) </a:t>
            </a:r>
            <a:endParaRPr lang="en-US" sz="2800" u="sng" dirty="0">
              <a:solidFill>
                <a:srgbClr val="FF0000"/>
              </a:solidFill>
              <a:latin typeface="Times New Roman" panose="02020603050405020304" pitchFamily="18" charset="0"/>
              <a:cs typeface="Times New Roman" panose="02020603050405020304" pitchFamily="18" charset="0"/>
            </a:endParaRPr>
          </a:p>
        </p:txBody>
      </p:sp>
      <p:pic>
        <p:nvPicPr>
          <p:cNvPr id="44035" name="Picture 3"/>
          <p:cNvPicPr>
            <a:picLocks noChangeAspect="1" noChangeArrowheads="1"/>
          </p:cNvPicPr>
          <p:nvPr/>
        </p:nvPicPr>
        <p:blipFill>
          <a:blip r:embed="rId2"/>
          <a:srcRect l="12891" t="11458" r="16210" b="14583"/>
          <a:stretch>
            <a:fillRect/>
          </a:stretch>
        </p:blipFill>
        <p:spPr bwMode="auto">
          <a:xfrm>
            <a:off x="551352" y="964390"/>
            <a:ext cx="8251702" cy="5560954"/>
          </a:xfrm>
          <a:prstGeom prst="rect">
            <a:avLst/>
          </a:prstGeom>
          <a:noFill/>
          <a:ln w="9525">
            <a:noFill/>
            <a:miter lim="800000"/>
            <a:headEnd/>
            <a:tailEnd/>
          </a:ln>
          <a:effectLst/>
        </p:spPr>
      </p:pic>
      <p:sp>
        <p:nvSpPr>
          <p:cNvPr id="11" name="Content Placeholder 5"/>
          <p:cNvSpPr txBox="1">
            <a:spLocks/>
          </p:cNvSpPr>
          <p:nvPr/>
        </p:nvSpPr>
        <p:spPr>
          <a:xfrm>
            <a:off x="380971" y="4607727"/>
            <a:ext cx="2857488" cy="321471"/>
          </a:xfrm>
          <a:prstGeom prst="rect">
            <a:avLst/>
          </a:prstGeom>
        </p:spPr>
        <p:txBody>
          <a:bodyPr vert="horz" lIns="91440" tIns="45720" rIns="91440" bIns="45720" rtlCol="0">
            <a:normAutofit fontScale="85000" lnSpcReduction="20000"/>
          </a:bodyPr>
          <a:lstStyle/>
          <a:p>
            <a:pPr marL="128588" marR="0" lvl="0" indent="-128588" algn="l" defTabSz="514350" rtl="0" eaLnBrk="1" fontAlgn="auto" latinLnBrk="0" hangingPunct="1">
              <a:lnSpc>
                <a:spcPct val="90000"/>
              </a:lnSpc>
              <a:spcBef>
                <a:spcPts val="563"/>
              </a:spcBef>
              <a:spcAft>
                <a:spcPts val="0"/>
              </a:spcAft>
              <a:buClrTx/>
              <a:buSzTx/>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Reservoir level</a:t>
            </a:r>
          </a:p>
        </p:txBody>
      </p:sp>
      <p:cxnSp>
        <p:nvCxnSpPr>
          <p:cNvPr id="14" name="Straight Arrow Connector 13"/>
          <p:cNvCxnSpPr/>
          <p:nvPr/>
        </p:nvCxnSpPr>
        <p:spPr>
          <a:xfrm>
            <a:off x="1047725" y="4661307"/>
            <a:ext cx="427931" cy="10719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ontent Placeholder 5"/>
          <p:cNvSpPr txBox="1">
            <a:spLocks/>
          </p:cNvSpPr>
          <p:nvPr/>
        </p:nvSpPr>
        <p:spPr>
          <a:xfrm>
            <a:off x="7286644" y="4500570"/>
            <a:ext cx="2857488" cy="321471"/>
          </a:xfrm>
          <a:prstGeom prst="rect">
            <a:avLst/>
          </a:prstGeom>
        </p:spPr>
        <p:txBody>
          <a:bodyPr vert="horz" lIns="91440" tIns="45720" rIns="91440" bIns="45720" rtlCol="0">
            <a:normAutofit fontScale="85000" lnSpcReduction="20000"/>
          </a:bodyPr>
          <a:lstStyle/>
          <a:p>
            <a:pPr marL="128588" marR="0" lvl="0" indent="-128588" algn="l" defTabSz="514350" rtl="0" eaLnBrk="1" fontAlgn="auto" latinLnBrk="0" hangingPunct="1">
              <a:lnSpc>
                <a:spcPct val="90000"/>
              </a:lnSpc>
              <a:spcBef>
                <a:spcPts val="563"/>
              </a:spcBef>
              <a:spcAft>
                <a:spcPts val="0"/>
              </a:spcAft>
              <a:buClrTx/>
              <a:buSzTx/>
              <a:tabLst/>
              <a:defRPr/>
            </a:pPr>
            <a:r>
              <a:rPr kumimoji="0" lang="en-US" sz="2400" b="0" i="0" u="none" strike="noStrike" kern="1200" cap="none" spc="0" normalizeH="0" baseline="0" noProof="0" dirty="0" smtClean="0">
                <a:ln>
                  <a:noFill/>
                </a:ln>
                <a:solidFill>
                  <a:srgbClr val="FF0000"/>
                </a:solidFill>
                <a:effectLst/>
                <a:uLnTx/>
                <a:uFillTx/>
                <a:latin typeface="+mn-lt"/>
                <a:ea typeface="+mn-ea"/>
                <a:cs typeface="+mn-cs"/>
              </a:rPr>
              <a:t>Rain Data</a:t>
            </a:r>
          </a:p>
        </p:txBody>
      </p:sp>
      <p:cxnSp>
        <p:nvCxnSpPr>
          <p:cNvPr id="22" name="Straight Arrow Connector 21"/>
          <p:cNvCxnSpPr/>
          <p:nvPr/>
        </p:nvCxnSpPr>
        <p:spPr>
          <a:xfrm flipH="1">
            <a:off x="7286645" y="4822041"/>
            <a:ext cx="525715" cy="9832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96904"/>
      </p:ext>
    </p:extLst>
  </p:cSld>
  <p:clrMapOvr>
    <a:masterClrMapping/>
  </p:clrMapOvr>
  <p:transition>
    <p:comb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57158" y="267869"/>
            <a:ext cx="8501121" cy="759997"/>
          </a:xfrm>
        </p:spPr>
        <p:txBody>
          <a:bodyPr>
            <a:normAutofit/>
          </a:bodyPr>
          <a:lstStyle/>
          <a:p>
            <a:pPr algn="ctr"/>
            <a:r>
              <a:rPr lang="en-US" sz="2200" u="sng" dirty="0" smtClean="0">
                <a:solidFill>
                  <a:srgbClr val="FF0000"/>
                </a:solidFill>
                <a:latin typeface="Times New Roman" panose="02020603050405020304" pitchFamily="18" charset="0"/>
                <a:ea typeface="+mn-ea"/>
                <a:cs typeface="Times New Roman" panose="02020603050405020304" pitchFamily="18" charset="0"/>
              </a:rPr>
              <a:t>Ch.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Charan</a:t>
            </a:r>
            <a:r>
              <a:rPr lang="en-US" sz="2200" u="sng" dirty="0" smtClean="0">
                <a:solidFill>
                  <a:srgbClr val="FF0000"/>
                </a:solidFill>
                <a:latin typeface="Times New Roman" panose="02020603050405020304" pitchFamily="18" charset="0"/>
                <a:ea typeface="+mn-ea"/>
                <a:cs typeface="Times New Roman" panose="02020603050405020304" pitchFamily="18" charset="0"/>
              </a:rPr>
              <a:t> Singh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Narora</a:t>
            </a:r>
            <a:r>
              <a:rPr lang="en-US" sz="2200" u="sng" dirty="0" smtClean="0">
                <a:solidFill>
                  <a:srgbClr val="FF0000"/>
                </a:solidFill>
                <a:latin typeface="Times New Roman" panose="02020603050405020304" pitchFamily="18" charset="0"/>
                <a:ea typeface="+mn-ea"/>
                <a:cs typeface="Times New Roman" panose="02020603050405020304" pitchFamily="18" charset="0"/>
              </a:rPr>
              <a:t> in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distt</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Bulandshahar</a:t>
            </a:r>
            <a:r>
              <a:rPr lang="en-US" sz="2200" u="sng" dirty="0" smtClean="0">
                <a:solidFill>
                  <a:srgbClr val="FF0000"/>
                </a:solidFill>
                <a:latin typeface="Times New Roman" panose="02020603050405020304" pitchFamily="18" charset="0"/>
                <a:ea typeface="+mn-ea"/>
                <a:cs typeface="Times New Roman" panose="02020603050405020304" pitchFamily="18" charset="0"/>
              </a:rPr>
              <a:t> (U.P.) </a:t>
            </a:r>
            <a:endParaRPr lang="en-US" sz="2800" u="sng" dirty="0">
              <a:solidFill>
                <a:srgbClr val="FF0000"/>
              </a:solidFill>
              <a:latin typeface="Times New Roman" panose="02020603050405020304" pitchFamily="18" charset="0"/>
              <a:cs typeface="Times New Roman" panose="02020603050405020304" pitchFamily="18" charset="0"/>
            </a:endParaRPr>
          </a:p>
        </p:txBody>
      </p:sp>
      <p:pic>
        <p:nvPicPr>
          <p:cNvPr id="45058" name="Picture 2" descr="C:\Users\shiv\Desktop\New folder (3)\photos final\narora\IMG-20161104-WA0040.jpg"/>
          <p:cNvPicPr>
            <a:picLocks noChangeAspect="1" noChangeArrowheads="1"/>
          </p:cNvPicPr>
          <p:nvPr/>
        </p:nvPicPr>
        <p:blipFill>
          <a:blip r:embed="rId2"/>
          <a:srcRect/>
          <a:stretch>
            <a:fillRect/>
          </a:stretch>
        </p:blipFill>
        <p:spPr bwMode="auto">
          <a:xfrm>
            <a:off x="500034" y="984232"/>
            <a:ext cx="2500330" cy="4445031"/>
          </a:xfrm>
          <a:prstGeom prst="rect">
            <a:avLst/>
          </a:prstGeom>
          <a:noFill/>
        </p:spPr>
      </p:pic>
      <p:pic>
        <p:nvPicPr>
          <p:cNvPr id="45059" name="Picture 3" descr="C:\Users\shiv\Desktop\New folder (3)\photos final\narora\IMG-20161104-WA0043.jpg"/>
          <p:cNvPicPr>
            <a:picLocks noChangeAspect="1" noChangeArrowheads="1"/>
          </p:cNvPicPr>
          <p:nvPr/>
        </p:nvPicPr>
        <p:blipFill>
          <a:blip r:embed="rId3"/>
          <a:srcRect/>
          <a:stretch>
            <a:fillRect/>
          </a:stretch>
        </p:blipFill>
        <p:spPr bwMode="auto">
          <a:xfrm>
            <a:off x="3143240" y="928670"/>
            <a:ext cx="2571768" cy="4572032"/>
          </a:xfrm>
          <a:prstGeom prst="rect">
            <a:avLst/>
          </a:prstGeom>
          <a:noFill/>
        </p:spPr>
      </p:pic>
      <p:sp>
        <p:nvSpPr>
          <p:cNvPr id="16" name="Content Placeholder 5"/>
          <p:cNvSpPr txBox="1">
            <a:spLocks/>
          </p:cNvSpPr>
          <p:nvPr/>
        </p:nvSpPr>
        <p:spPr>
          <a:xfrm>
            <a:off x="214282" y="5500702"/>
            <a:ext cx="2857488" cy="321471"/>
          </a:xfrm>
          <a:prstGeom prst="rect">
            <a:avLst/>
          </a:prstGeom>
        </p:spPr>
        <p:txBody>
          <a:bodyPr vert="horz" lIns="91440" tIns="45720" rIns="91440" bIns="45720" rtlCol="0">
            <a:normAutofit fontScale="85000" lnSpcReduction="20000"/>
          </a:bodyPr>
          <a:lstStyle/>
          <a:p>
            <a:pPr marL="128588" marR="0" lvl="0" indent="-128588" algn="ctr" defTabSz="514350" rtl="0" eaLnBrk="1" fontAlgn="auto" latinLnBrk="0" hangingPunct="1">
              <a:lnSpc>
                <a:spcPct val="90000"/>
              </a:lnSpc>
              <a:spcBef>
                <a:spcPts val="563"/>
              </a:spcBef>
              <a:spcAft>
                <a:spcPts val="0"/>
              </a:spcAft>
              <a:buClrTx/>
              <a:buSzTx/>
              <a:tabLst/>
              <a:defRPr/>
            </a:pPr>
            <a:r>
              <a:rPr lang="en-US" sz="2400" dirty="0" smtClean="0">
                <a:solidFill>
                  <a:srgbClr val="FF0000"/>
                </a:solidFill>
              </a:rPr>
              <a:t>Electrical Panel</a:t>
            </a:r>
            <a:endParaRPr kumimoji="0" lang="en-US" sz="2400" b="0" i="0" u="none" strike="noStrike" kern="1200" cap="none" spc="0" normalizeH="0" baseline="0" noProof="0" dirty="0" smtClean="0">
              <a:ln>
                <a:noFill/>
              </a:ln>
              <a:solidFill>
                <a:srgbClr val="FF0000"/>
              </a:solidFill>
              <a:effectLst/>
              <a:uLnTx/>
              <a:uFillTx/>
              <a:latin typeface="+mn-lt"/>
              <a:ea typeface="+mn-ea"/>
              <a:cs typeface="+mn-cs"/>
            </a:endParaRPr>
          </a:p>
        </p:txBody>
      </p:sp>
      <p:sp>
        <p:nvSpPr>
          <p:cNvPr id="18" name="Content Placeholder 5"/>
          <p:cNvSpPr txBox="1">
            <a:spLocks/>
          </p:cNvSpPr>
          <p:nvPr/>
        </p:nvSpPr>
        <p:spPr>
          <a:xfrm>
            <a:off x="3071802" y="5572140"/>
            <a:ext cx="2857488" cy="321471"/>
          </a:xfrm>
          <a:prstGeom prst="rect">
            <a:avLst/>
          </a:prstGeom>
        </p:spPr>
        <p:txBody>
          <a:bodyPr vert="horz" lIns="91440" tIns="45720" rIns="91440" bIns="45720" rtlCol="0">
            <a:normAutofit fontScale="85000" lnSpcReduction="20000"/>
          </a:bodyPr>
          <a:lstStyle/>
          <a:p>
            <a:pPr marL="128588" lvl="0" indent="-128588" algn="ctr" defTabSz="514350">
              <a:lnSpc>
                <a:spcPct val="90000"/>
              </a:lnSpc>
              <a:spcBef>
                <a:spcPts val="563"/>
              </a:spcBef>
              <a:defRPr/>
            </a:pPr>
            <a:r>
              <a:rPr lang="en-US" sz="2400" dirty="0" smtClean="0">
                <a:solidFill>
                  <a:srgbClr val="FF0000"/>
                </a:solidFill>
              </a:rPr>
              <a:t>HMI Panel</a:t>
            </a:r>
          </a:p>
        </p:txBody>
      </p:sp>
      <p:sp>
        <p:nvSpPr>
          <p:cNvPr id="19" name="Rectangle 18"/>
          <p:cNvSpPr/>
          <p:nvPr/>
        </p:nvSpPr>
        <p:spPr>
          <a:xfrm>
            <a:off x="5786446" y="1428736"/>
            <a:ext cx="3071834" cy="1665071"/>
          </a:xfrm>
          <a:prstGeom prst="rect">
            <a:avLst/>
          </a:prstGeom>
        </p:spPr>
        <p:txBody>
          <a:bodyPr wrap="square">
            <a:spAutoFit/>
          </a:bodyPr>
          <a:lstStyle/>
          <a:p>
            <a:pPr marL="350838" lvl="0" indent="-350838" defTabSz="514350">
              <a:lnSpc>
                <a:spcPct val="90000"/>
              </a:lnSpc>
              <a:spcBef>
                <a:spcPts val="563"/>
              </a:spcBef>
              <a:buFont typeface="Wingdings" pitchFamily="2" charset="2"/>
              <a:buChar char="Ø"/>
            </a:pPr>
            <a:r>
              <a:rPr lang="en-US" b="1" dirty="0" smtClean="0">
                <a:solidFill>
                  <a:srgbClr val="0070C0"/>
                </a:solidFill>
                <a:latin typeface="Times New Roman" panose="02020603050405020304" pitchFamily="18" charset="0"/>
                <a:cs typeface="Times New Roman" panose="02020603050405020304" pitchFamily="18" charset="0"/>
              </a:rPr>
              <a:t>HMI(Human Machine Interface) panel installed over the super structure by which we can operate the gates.</a:t>
            </a:r>
          </a:p>
          <a:p>
            <a:pPr marL="350838" lvl="0" indent="-350838" defTabSz="514350">
              <a:lnSpc>
                <a:spcPct val="90000"/>
              </a:lnSpc>
              <a:spcBef>
                <a:spcPts val="563"/>
              </a:spcBef>
              <a:buFont typeface="Wingdings" pitchFamily="2" charset="2"/>
              <a:buChar char="Ø"/>
            </a:pP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079598"/>
      </p:ext>
    </p:extLst>
  </p:cSld>
  <p:clrMapOvr>
    <a:masterClrMapping/>
  </p:clrMapOvr>
  <p:transition>
    <p:cover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57158" y="71414"/>
            <a:ext cx="8501121" cy="759997"/>
          </a:xfrm>
        </p:spPr>
        <p:txBody>
          <a:bodyPr>
            <a:normAutofit/>
          </a:bodyPr>
          <a:lstStyle/>
          <a:p>
            <a:pPr algn="ctr"/>
            <a:r>
              <a:rPr lang="en-US" sz="2200" u="sng" dirty="0" smtClean="0">
                <a:solidFill>
                  <a:srgbClr val="FF0000"/>
                </a:solidFill>
                <a:latin typeface="Times New Roman" panose="02020603050405020304" pitchFamily="18" charset="0"/>
                <a:ea typeface="+mn-ea"/>
                <a:cs typeface="Times New Roman" panose="02020603050405020304" pitchFamily="18" charset="0"/>
              </a:rPr>
              <a:t>Ch.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Charan</a:t>
            </a:r>
            <a:r>
              <a:rPr lang="en-US" sz="2200" u="sng" dirty="0" smtClean="0">
                <a:solidFill>
                  <a:srgbClr val="FF0000"/>
                </a:solidFill>
                <a:latin typeface="Times New Roman" panose="02020603050405020304" pitchFamily="18" charset="0"/>
                <a:ea typeface="+mn-ea"/>
                <a:cs typeface="Times New Roman" panose="02020603050405020304" pitchFamily="18" charset="0"/>
              </a:rPr>
              <a:t> Singh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Ganga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Narora</a:t>
            </a:r>
            <a:r>
              <a:rPr lang="en-US" sz="2200" u="sng" dirty="0" smtClean="0">
                <a:solidFill>
                  <a:srgbClr val="FF0000"/>
                </a:solidFill>
                <a:latin typeface="Times New Roman" panose="02020603050405020304" pitchFamily="18" charset="0"/>
                <a:ea typeface="+mn-ea"/>
                <a:cs typeface="Times New Roman" panose="02020603050405020304" pitchFamily="18" charset="0"/>
              </a:rPr>
              <a:t> in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distt</a:t>
            </a:r>
            <a:r>
              <a:rPr lang="en-US" sz="2200" u="sng" dirty="0" smtClean="0">
                <a:solidFill>
                  <a:srgbClr val="FF0000"/>
                </a:solidFill>
                <a:latin typeface="Times New Roman" panose="02020603050405020304" pitchFamily="18" charset="0"/>
                <a:ea typeface="+mn-ea"/>
                <a:cs typeface="Times New Roman" panose="02020603050405020304" pitchFamily="18" charset="0"/>
              </a:rPr>
              <a:t>. </a:t>
            </a:r>
            <a:r>
              <a:rPr lang="en-US" sz="2200" u="sng" dirty="0" err="1" smtClean="0">
                <a:solidFill>
                  <a:srgbClr val="FF0000"/>
                </a:solidFill>
                <a:latin typeface="Times New Roman" panose="02020603050405020304" pitchFamily="18" charset="0"/>
                <a:ea typeface="+mn-ea"/>
                <a:cs typeface="Times New Roman" panose="02020603050405020304" pitchFamily="18" charset="0"/>
              </a:rPr>
              <a:t>Bulandshahar</a:t>
            </a:r>
            <a:r>
              <a:rPr lang="en-US" sz="2200" u="sng" dirty="0" smtClean="0">
                <a:solidFill>
                  <a:srgbClr val="FF0000"/>
                </a:solidFill>
                <a:latin typeface="Times New Roman" panose="02020603050405020304" pitchFamily="18" charset="0"/>
                <a:ea typeface="+mn-ea"/>
                <a:cs typeface="Times New Roman" panose="02020603050405020304" pitchFamily="18" charset="0"/>
              </a:rPr>
              <a:t> (U.P.) </a:t>
            </a:r>
            <a:endParaRPr lang="en-US" sz="2800" u="sng" dirty="0">
              <a:solidFill>
                <a:srgbClr val="FF0000"/>
              </a:solidFill>
              <a:latin typeface="Times New Roman" panose="02020603050405020304" pitchFamily="18" charset="0"/>
              <a:cs typeface="Times New Roman" panose="02020603050405020304" pitchFamily="18" charset="0"/>
            </a:endParaRPr>
          </a:p>
        </p:txBody>
      </p:sp>
      <p:pic>
        <p:nvPicPr>
          <p:cNvPr id="2051" name="Picture 3" descr="C:\Users\shiv\Desktop\Picture2.png"/>
          <p:cNvPicPr>
            <a:picLocks noChangeAspect="1" noChangeArrowheads="1"/>
          </p:cNvPicPr>
          <p:nvPr/>
        </p:nvPicPr>
        <p:blipFill>
          <a:blip r:embed="rId2"/>
          <a:srcRect/>
          <a:stretch>
            <a:fillRect/>
          </a:stretch>
        </p:blipFill>
        <p:spPr bwMode="auto">
          <a:xfrm>
            <a:off x="709397" y="714356"/>
            <a:ext cx="8006007" cy="5500726"/>
          </a:xfrm>
          <a:prstGeom prst="rect">
            <a:avLst/>
          </a:prstGeom>
          <a:noFill/>
        </p:spPr>
      </p:pic>
      <p:sp>
        <p:nvSpPr>
          <p:cNvPr id="11" name="Title 1"/>
          <p:cNvSpPr txBox="1">
            <a:spLocks/>
          </p:cNvSpPr>
          <p:nvPr/>
        </p:nvSpPr>
        <p:spPr>
          <a:xfrm>
            <a:off x="285720" y="6000768"/>
            <a:ext cx="8501121" cy="75999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Schematic Diagram</a:t>
            </a:r>
            <a:r>
              <a:rPr kumimoji="0" lang="en-US" sz="2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of RTU</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36992700"/>
      </p:ext>
    </p:extLst>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571475" y="321449"/>
            <a:ext cx="7943879" cy="545685"/>
          </a:xfrm>
        </p:spPr>
        <p:txBody>
          <a:bodyPr>
            <a:normAutofit fontScale="90000"/>
          </a:bodyPr>
          <a:lstStyle/>
          <a:p>
            <a:pPr algn="ctr"/>
            <a:r>
              <a:rPr lang="en-US" sz="4000" u="sng" dirty="0" smtClean="0">
                <a:solidFill>
                  <a:srgbClr val="FF0000"/>
                </a:solidFill>
                <a:latin typeface="Times New Roman" panose="02020603050405020304" pitchFamily="18" charset="0"/>
                <a:cs typeface="Times New Roman" panose="02020603050405020304" pitchFamily="18" charset="0"/>
              </a:rPr>
              <a:t>Irrigation Scenario in U.P</a:t>
            </a:r>
            <a:r>
              <a:rPr lang="en-US" sz="4000" u="sng" dirty="0" smtClean="0">
                <a:latin typeface="Times New Roman" panose="02020603050405020304" pitchFamily="18" charset="0"/>
                <a:cs typeface="Times New Roman" panose="02020603050405020304" pitchFamily="18" charset="0"/>
              </a:rPr>
              <a:t>.</a:t>
            </a:r>
            <a:endParaRPr lang="en-IN" sz="4000" u="sng" dirty="0" smtClean="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0971" y="964389"/>
            <a:ext cx="8667779" cy="5357850"/>
          </a:xfrm>
        </p:spPr>
        <p:txBody>
          <a:bodyPr>
            <a:noAutofit/>
          </a:bodyPr>
          <a:lstStyle/>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The economy of Uttar Pradesh is agriculture dominated.</a:t>
            </a:r>
          </a:p>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Geographic area of U.P. is 24.093 million hectares </a:t>
            </a:r>
          </a:p>
          <a:p>
            <a:pPr>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A</a:t>
            </a:r>
            <a:r>
              <a:rPr lang="en-US" sz="2800" dirty="0" smtClean="0">
                <a:solidFill>
                  <a:srgbClr val="0070C0"/>
                </a:solidFill>
                <a:latin typeface="Times New Roman" panose="02020603050405020304" pitchFamily="18" charset="0"/>
                <a:cs typeface="Times New Roman" panose="02020603050405020304" pitchFamily="18" charset="0"/>
              </a:rPr>
              <a:t>pproximately 80% of total geographical area is agriculture land. </a:t>
            </a:r>
          </a:p>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Agriculture sector contributes about 40% of state GDP and 75% of employment.  </a:t>
            </a:r>
          </a:p>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70% of Agriculture is dependent on irrigation.</a:t>
            </a:r>
          </a:p>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Due to variations in rainfall, some part suffer from flood and some from draught each year.</a:t>
            </a:r>
          </a:p>
          <a:p>
            <a:pPr>
              <a:buFont typeface="Wingdings" pitchFamily="2" charset="2"/>
              <a:buChar char="Ø"/>
            </a:pPr>
            <a:r>
              <a:rPr lang="en-US" sz="2800" dirty="0" smtClean="0">
                <a:solidFill>
                  <a:srgbClr val="0070C0"/>
                </a:solidFill>
                <a:latin typeface="Times New Roman" panose="02020603050405020304" pitchFamily="18" charset="0"/>
                <a:cs typeface="Times New Roman" panose="02020603050405020304" pitchFamily="18" charset="0"/>
              </a:rPr>
              <a:t>It is estimated that approx. 43 </a:t>
            </a:r>
            <a:r>
              <a:rPr lang="en-US" sz="2800" dirty="0" err="1" smtClean="0">
                <a:solidFill>
                  <a:srgbClr val="0070C0"/>
                </a:solidFill>
                <a:latin typeface="Times New Roman" panose="02020603050405020304" pitchFamily="18" charset="0"/>
                <a:cs typeface="Times New Roman" panose="02020603050405020304" pitchFamily="18" charset="0"/>
              </a:rPr>
              <a:t>lac</a:t>
            </a:r>
            <a:r>
              <a:rPr lang="en-US" sz="2800" dirty="0" smtClean="0">
                <a:solidFill>
                  <a:srgbClr val="0070C0"/>
                </a:solidFill>
                <a:latin typeface="Times New Roman" panose="02020603050405020304" pitchFamily="18" charset="0"/>
                <a:cs typeface="Times New Roman" panose="02020603050405020304" pitchFamily="18" charset="0"/>
              </a:rPr>
              <a:t> ha. has been affected by flood every year and in worse year it increases to 73 </a:t>
            </a:r>
            <a:r>
              <a:rPr lang="en-US" sz="2800" dirty="0" err="1" smtClean="0">
                <a:solidFill>
                  <a:srgbClr val="0070C0"/>
                </a:solidFill>
                <a:latin typeface="Times New Roman" panose="02020603050405020304" pitchFamily="18" charset="0"/>
                <a:cs typeface="Times New Roman" panose="02020603050405020304" pitchFamily="18" charset="0"/>
              </a:rPr>
              <a:t>lac</a:t>
            </a:r>
            <a:r>
              <a:rPr lang="en-US" sz="2800" dirty="0" smtClean="0">
                <a:solidFill>
                  <a:srgbClr val="0070C0"/>
                </a:solidFill>
                <a:latin typeface="Times New Roman" panose="02020603050405020304" pitchFamily="18" charset="0"/>
                <a:cs typeface="Times New Roman" panose="02020603050405020304" pitchFamily="18" charset="0"/>
              </a:rPr>
              <a:t> ha. </a:t>
            </a:r>
            <a:endParaRPr lang="en-IN" sz="2800" dirty="0" smtClean="0">
              <a:solidFill>
                <a:srgbClr val="0070C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67869"/>
            <a:ext cx="8643997" cy="759997"/>
          </a:xfrm>
        </p:spPr>
        <p:txBody>
          <a:bodyPr>
            <a:noAutofit/>
          </a:bodyPr>
          <a:lstStyle/>
          <a:p>
            <a:r>
              <a:rPr lang="en-US" sz="2200" u="sng" dirty="0" err="1" smtClean="0">
                <a:solidFill>
                  <a:srgbClr val="FF0000"/>
                </a:solidFill>
                <a:latin typeface="Times New Roman" panose="02020603050405020304" pitchFamily="18" charset="0"/>
                <a:ea typeface="+mn-ea"/>
                <a:cs typeface="Times New Roman" panose="02020603050405020304" pitchFamily="18" charset="0"/>
              </a:rPr>
              <a:t>Okhla</a:t>
            </a:r>
            <a:r>
              <a:rPr lang="en-US" sz="2200" u="sng" dirty="0" smtClean="0">
                <a:solidFill>
                  <a:srgbClr val="FF0000"/>
                </a:solidFill>
                <a:latin typeface="Times New Roman" panose="02020603050405020304" pitchFamily="18" charset="0"/>
                <a:ea typeface="+mn-ea"/>
                <a:cs typeface="Times New Roman" panose="02020603050405020304" pitchFamily="18" charset="0"/>
              </a:rPr>
              <a:t> Barrage, New Delhi</a:t>
            </a:r>
            <a:endParaRPr lang="en-US" sz="2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78703"/>
            <a:ext cx="8229600" cy="5165724"/>
          </a:xfrm>
        </p:spPr>
        <p:txBody>
          <a:bodyPr>
            <a:normAutofit/>
          </a:bodyPr>
          <a:lstStyle/>
          <a:p>
            <a:pPr marL="514350" indent="-514350" algn="just">
              <a:buNone/>
            </a:pPr>
            <a:r>
              <a:rPr lang="en-US" sz="3000" dirty="0" smtClean="0">
                <a:solidFill>
                  <a:srgbClr val="0070C0"/>
                </a:solidFill>
                <a:latin typeface="Times New Roman" panose="02020603050405020304" pitchFamily="18" charset="0"/>
                <a:cs typeface="Times New Roman" panose="02020603050405020304" pitchFamily="18" charset="0"/>
              </a:rPr>
              <a:t>		</a:t>
            </a: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76221" y="857233"/>
            <a:ext cx="8286808" cy="5786477"/>
          </a:xfrm>
          <a:prstGeom prst="rect">
            <a:avLst/>
          </a:prstGeom>
        </p:spPr>
        <p:txBody>
          <a:bodyPr vert="horz" lIns="91440" tIns="45720" rIns="91440" bIns="45720" rtlCol="0">
            <a:normAutofit fontScale="70000" lnSpcReduction="20000"/>
          </a:bodyPr>
          <a:lstStyle/>
          <a:p>
            <a:r>
              <a:rPr lang="en-US" sz="2600" dirty="0" err="1" smtClean="0">
                <a:solidFill>
                  <a:schemeClr val="accent2">
                    <a:lumMod val="50000"/>
                  </a:schemeClr>
                </a:solidFill>
                <a:latin typeface="Times New Roman" panose="02020603050405020304" pitchFamily="18" charset="0"/>
                <a:cs typeface="Times New Roman" panose="02020603050405020304" pitchFamily="18" charset="0"/>
              </a:rPr>
              <a:t>Okhla</a:t>
            </a:r>
            <a:r>
              <a:rPr lang="en-US" sz="2600" dirty="0" smtClean="0">
                <a:solidFill>
                  <a:schemeClr val="accent2">
                    <a:lumMod val="50000"/>
                  </a:schemeClr>
                </a:solidFill>
                <a:latin typeface="Times New Roman" panose="02020603050405020304" pitchFamily="18" charset="0"/>
                <a:cs typeface="Times New Roman" panose="02020603050405020304" pitchFamily="18" charset="0"/>
              </a:rPr>
              <a:t> Barrage (U/S)- 			8.00  M x 6.00 M = 05  </a:t>
            </a:r>
            <a:r>
              <a:rPr lang="en-US" sz="2600" dirty="0" err="1" smtClean="0">
                <a:solidFill>
                  <a:schemeClr val="accent2">
                    <a:lumMod val="50000"/>
                  </a:schemeClr>
                </a:solidFill>
                <a:latin typeface="Times New Roman" panose="02020603050405020304" pitchFamily="18" charset="0"/>
                <a:cs typeface="Times New Roman" panose="02020603050405020304" pitchFamily="18" charset="0"/>
              </a:rPr>
              <a:t>Nos</a:t>
            </a:r>
            <a:endParaRPr lang="en-IN" sz="26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600" dirty="0" err="1" smtClean="0">
                <a:solidFill>
                  <a:schemeClr val="accent2">
                    <a:lumMod val="50000"/>
                  </a:schemeClr>
                </a:solidFill>
                <a:latin typeface="Times New Roman" panose="02020603050405020304" pitchFamily="18" charset="0"/>
                <a:cs typeface="Times New Roman" panose="02020603050405020304" pitchFamily="18" charset="0"/>
              </a:rPr>
              <a:t>Okhla</a:t>
            </a:r>
            <a:r>
              <a:rPr lang="en-US" sz="2600" dirty="0" smtClean="0">
                <a:solidFill>
                  <a:schemeClr val="accent2">
                    <a:lumMod val="50000"/>
                  </a:schemeClr>
                </a:solidFill>
                <a:latin typeface="Times New Roman" panose="02020603050405020304" pitchFamily="18" charset="0"/>
                <a:cs typeface="Times New Roman" panose="02020603050405020304" pitchFamily="18" charset="0"/>
              </a:rPr>
              <a:t> Barrage (other bay)	 		18.00M x 5.10 M = 22 </a:t>
            </a:r>
            <a:r>
              <a:rPr lang="en-US" sz="2600" dirty="0" err="1" smtClean="0">
                <a:solidFill>
                  <a:schemeClr val="accent2">
                    <a:lumMod val="50000"/>
                  </a:schemeClr>
                </a:solidFill>
                <a:latin typeface="Times New Roman" panose="02020603050405020304" pitchFamily="18" charset="0"/>
                <a:cs typeface="Times New Roman" panose="02020603050405020304" pitchFamily="18" charset="0"/>
              </a:rPr>
              <a:t>Nos</a:t>
            </a:r>
            <a:r>
              <a:rPr lang="en-US" sz="2600" dirty="0" smtClean="0">
                <a:solidFill>
                  <a:schemeClr val="accent2">
                    <a:lumMod val="50000"/>
                  </a:schemeClr>
                </a:solidFill>
                <a:latin typeface="Times New Roman" panose="02020603050405020304" pitchFamily="18" charset="0"/>
                <a:cs typeface="Times New Roman" panose="02020603050405020304" pitchFamily="18" charset="0"/>
              </a:rPr>
              <a:t> </a:t>
            </a:r>
          </a:p>
          <a:p>
            <a:r>
              <a:rPr lang="en-US" sz="2600" dirty="0" smtClean="0">
                <a:solidFill>
                  <a:schemeClr val="accent2">
                    <a:lumMod val="50000"/>
                  </a:schemeClr>
                </a:solidFill>
                <a:latin typeface="Times New Roman" panose="02020603050405020304" pitchFamily="18" charset="0"/>
                <a:cs typeface="Times New Roman" panose="02020603050405020304" pitchFamily="18" charset="0"/>
              </a:rPr>
              <a:t>Agra Canal, Head Regulator			7.80  M x 3.15 M = 09 Nos </a:t>
            </a:r>
            <a:endParaRPr lang="en-IN" sz="2600" dirty="0" smtClean="0">
              <a:solidFill>
                <a:schemeClr val="accent2">
                  <a:lumMod val="50000"/>
                </a:schemeClr>
              </a:solidFill>
              <a:latin typeface="Times New Roman" panose="02020603050405020304" pitchFamily="18" charset="0"/>
              <a:cs typeface="Times New Roman" panose="02020603050405020304" pitchFamily="18" charset="0"/>
            </a:endParaRPr>
          </a:p>
          <a:p>
            <a:r>
              <a:rPr lang="en-US" sz="2600" dirty="0" smtClean="0">
                <a:solidFill>
                  <a:schemeClr val="accent2">
                    <a:lumMod val="50000"/>
                  </a:schemeClr>
                </a:solidFill>
                <a:latin typeface="Times New Roman" panose="02020603050405020304" pitchFamily="18" charset="0"/>
                <a:cs typeface="Times New Roman" panose="02020603050405020304" pitchFamily="18" charset="0"/>
              </a:rPr>
              <a:t> 					Total Nos. of Gate= 36</a:t>
            </a:r>
            <a:r>
              <a:rPr lang="en-US" sz="2300" dirty="0" smtClean="0">
                <a:solidFill>
                  <a:schemeClr val="accent2">
                    <a:lumMod val="50000"/>
                  </a:schemeClr>
                </a:solidFill>
                <a:latin typeface="Times New Roman" panose="02020603050405020304" pitchFamily="18" charset="0"/>
                <a:cs typeface="Times New Roman" panose="02020603050405020304" pitchFamily="18" charset="0"/>
              </a:rPr>
              <a:t>.</a:t>
            </a:r>
          </a:p>
          <a:p>
            <a:pPr marL="350838" marR="0" lvl="0" indent="-350838" algn="just"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Details of Automation Work will be performed:-</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Complete solar powered Electrification , Automation with SCADA with redundancy..</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HMI(Human Machine Interface) panel installed over the super structure by which we can operate the gates.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VFD (Variable Frequency Drive) starters for motor.</a:t>
            </a:r>
          </a:p>
          <a:p>
            <a:pPr marL="350838"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Current value of all motors also displayed by which we can eliminates the burning of motor and find out the faults.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for operation &amp; security purpose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Alarm</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Hooter &amp; Lightening Arrester</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installed</a:t>
            </a:r>
            <a:r>
              <a:rPr lang="en-US" sz="2400" b="1" dirty="0" smtClean="0">
                <a:solidFill>
                  <a:srgbClr val="0070C0"/>
                </a:solidFill>
                <a:latin typeface="Times New Roman" panose="02020603050405020304" pitchFamily="18" charset="0"/>
                <a:cs typeface="Times New Roman" panose="02020603050405020304" pitchFamily="18" charset="0"/>
              </a:rPr>
              <a:t>.</a:t>
            </a:r>
          </a:p>
          <a:p>
            <a:pPr marL="350838" lvl="0" indent="-350838" algn="just" defTabSz="514350">
              <a:lnSpc>
                <a:spcPct val="90000"/>
              </a:lnSpc>
              <a:spcBef>
                <a:spcPts val="563"/>
              </a:spcBef>
              <a:buFont typeface="Wingdings" pitchFamily="2" charset="2"/>
              <a:buChar char="Ø"/>
            </a:pP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Installation of  IP &amp; PTZ cameras</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Solar Powered RF (radio Frequency) Radar based Pond Level Sensor are used.</a:t>
            </a:r>
          </a:p>
          <a:p>
            <a:pPr marL="350838" lvl="0" indent="-350838" algn="just" defTabSz="514350">
              <a:lnSpc>
                <a:spcPct val="90000"/>
              </a:lnSpc>
              <a:spcBef>
                <a:spcPts val="563"/>
              </a:spcBef>
              <a:buFont typeface="Wingdings" pitchFamily="2" charset="2"/>
              <a:buChar char="Ø"/>
            </a:pPr>
            <a:r>
              <a:rPr lang="en-US" sz="2400" b="1" dirty="0" smtClean="0">
                <a:solidFill>
                  <a:srgbClr val="0070C0"/>
                </a:solidFill>
                <a:latin typeface="Times New Roman" panose="02020603050405020304" pitchFamily="18" charset="0"/>
                <a:cs typeface="Times New Roman" panose="02020603050405020304" pitchFamily="18" charset="0"/>
              </a:rPr>
              <a:t>Broad band and V-Sat (redundant) for </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Data Transmission.</a:t>
            </a:r>
          </a:p>
          <a:p>
            <a:pPr marL="350838" lvl="0" indent="-350838" algn="just" defTabSz="514350">
              <a:lnSpc>
                <a:spcPct val="90000"/>
              </a:lnSpc>
              <a:spcBef>
                <a:spcPts val="563"/>
              </a:spcBef>
              <a:buFont typeface="Wingdings" pitchFamily="2" charset="2"/>
              <a:buChar char="Ø"/>
            </a:pPr>
            <a:r>
              <a:rPr lang="en-US" sz="2400" b="1" baseline="0" dirty="0" smtClean="0">
                <a:solidFill>
                  <a:srgbClr val="0070C0"/>
                </a:solidFill>
                <a:latin typeface="Times New Roman" panose="02020603050405020304" pitchFamily="18" charset="0"/>
                <a:cs typeface="Times New Roman" panose="02020603050405020304" pitchFamily="18" charset="0"/>
              </a:rPr>
              <a:t>Tip</a:t>
            </a:r>
            <a:r>
              <a:rPr lang="en-US" sz="2400" b="1" dirty="0" smtClean="0">
                <a:solidFill>
                  <a:srgbClr val="0070C0"/>
                </a:solidFill>
                <a:latin typeface="Times New Roman" panose="02020603050405020304" pitchFamily="18" charset="0"/>
                <a:cs typeface="Times New Roman" panose="02020603050405020304" pitchFamily="18" charset="0"/>
              </a:rPr>
              <a:t> and bucket type Rain Gauge.</a:t>
            </a:r>
          </a:p>
          <a:p>
            <a:pPr marL="350838" lvl="0" indent="-350838" algn="just" defTabSz="514350">
              <a:lnSpc>
                <a:spcPct val="90000"/>
              </a:lnSpc>
              <a:spcBef>
                <a:spcPts val="563"/>
              </a:spcBef>
              <a:buFont typeface="Wingdings" pitchFamily="2" charset="2"/>
              <a:buChar char="Ø"/>
            </a:pP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Solar</a:t>
            </a:r>
            <a:r>
              <a:rPr kumimoji="0" lang="en-US" sz="2400" b="1" i="0" u="none" strike="noStrike" kern="1200" cap="none" spc="0" normalizeH="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Power Backup 24x7.</a:t>
            </a:r>
          </a:p>
          <a:p>
            <a:pPr marL="350838" lvl="0" indent="-350838" algn="just" defTabSz="514350">
              <a:lnSpc>
                <a:spcPct val="90000"/>
              </a:lnSpc>
              <a:spcBef>
                <a:spcPts val="563"/>
              </a:spcBef>
              <a:buFont typeface="Wingdings" pitchFamily="2" charset="2"/>
              <a:buChar char="Ø"/>
            </a:pPr>
            <a:r>
              <a:rPr lang="en-US" sz="2400" b="1" baseline="0" dirty="0" smtClean="0">
                <a:solidFill>
                  <a:srgbClr val="0070C0"/>
                </a:solidFill>
                <a:latin typeface="Times New Roman" panose="02020603050405020304" pitchFamily="18" charset="0"/>
                <a:cs typeface="Times New Roman" panose="02020603050405020304" pitchFamily="18" charset="0"/>
              </a:rPr>
              <a:t>OFC </a:t>
            </a:r>
            <a:r>
              <a:rPr lang="en-US" sz="2400" b="1" dirty="0" smtClean="0">
                <a:solidFill>
                  <a:srgbClr val="0070C0"/>
                </a:solidFill>
                <a:latin typeface="Times New Roman" panose="02020603050405020304" pitchFamily="18" charset="0"/>
                <a:cs typeface="Times New Roman" panose="02020603050405020304" pitchFamily="18" charset="0"/>
              </a:rPr>
              <a:t>cables</a:t>
            </a:r>
            <a:r>
              <a:rPr lang="en-US" sz="2400" b="1" baseline="0" dirty="0" smtClean="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with </a:t>
            </a:r>
            <a:r>
              <a:rPr lang="en-US" sz="2400" b="1" baseline="0" dirty="0" smtClean="0">
                <a:solidFill>
                  <a:srgbClr val="0070C0"/>
                </a:solidFill>
                <a:latin typeface="Times New Roman" panose="02020603050405020304" pitchFamily="18" charset="0"/>
                <a:cs typeface="Times New Roman" panose="02020603050405020304" pitchFamily="18" charset="0"/>
              </a:rPr>
              <a:t>looping</a:t>
            </a:r>
            <a:r>
              <a:rPr lang="en-US" sz="2400" b="1" dirty="0" smtClean="0">
                <a:solidFill>
                  <a:srgbClr val="0070C0"/>
                </a:solidFill>
                <a:latin typeface="Times New Roman" panose="02020603050405020304" pitchFamily="18" charset="0"/>
                <a:cs typeface="Times New Roman" panose="02020603050405020304" pitchFamily="18" charset="0"/>
              </a:rPr>
              <a:t> is used for communication from control room to RTUs and other </a:t>
            </a:r>
          </a:p>
          <a:p>
            <a:pPr marL="350838" lvl="0" indent="-350838" algn="just" defTabSz="514350">
              <a:lnSpc>
                <a:spcPct val="90000"/>
              </a:lnSpc>
              <a:spcBef>
                <a:spcPts val="563"/>
              </a:spcBef>
              <a:buFont typeface="Wingdings" pitchFamily="2" charset="2"/>
              <a:buChar char="Ø"/>
            </a:pPr>
            <a:r>
              <a:rPr lang="en-US" sz="2400" b="1" dirty="0" smtClean="0">
                <a:solidFill>
                  <a:srgbClr val="FF0000"/>
                </a:solidFill>
                <a:latin typeface="Times New Roman" panose="02020603050405020304" pitchFamily="18" charset="0"/>
                <a:cs typeface="Times New Roman" panose="02020603050405020304" pitchFamily="18" charset="0"/>
              </a:rPr>
              <a:t>First time Flood Alarm System will be used at 5 km  upstream  side</a:t>
            </a:r>
            <a:r>
              <a:rPr lang="en-US" sz="2400" b="1" dirty="0" smtClean="0">
                <a:solidFill>
                  <a:srgbClr val="0070C0"/>
                </a:solidFill>
                <a:latin typeface="Times New Roman" panose="02020603050405020304" pitchFamily="18" charset="0"/>
                <a:cs typeface="Times New Roman" panose="02020603050405020304" pitchFamily="18" charset="0"/>
              </a:rPr>
              <a:t>.</a:t>
            </a:r>
          </a:p>
          <a:p>
            <a:pPr marL="350838" lvl="0" indent="-350838" algn="just" defTabSz="514350">
              <a:lnSpc>
                <a:spcPct val="90000"/>
              </a:lnSpc>
              <a:spcBef>
                <a:spcPts val="563"/>
              </a:spcBef>
              <a:buFont typeface="Wingdings" pitchFamily="2" charset="2"/>
              <a:buChar char="Ø"/>
            </a:pPr>
            <a:endParaRPr lang="en-US" sz="2000" b="1" dirty="0" smtClean="0">
              <a:solidFill>
                <a:srgbClr val="0070C0"/>
              </a:solidFill>
              <a:latin typeface="Times New Roman" panose="02020603050405020304" pitchFamily="18" charset="0"/>
              <a:cs typeface="Times New Roman" panose="02020603050405020304" pitchFamily="18" charset="0"/>
            </a:endParaRPr>
          </a:p>
          <a:p>
            <a:pPr marL="350838" lvl="0" indent="-350838" algn="just" defTabSz="514350">
              <a:lnSpc>
                <a:spcPct val="90000"/>
              </a:lnSpc>
              <a:spcBef>
                <a:spcPts val="563"/>
              </a:spcBef>
              <a:buFont typeface="Wingdings" pitchFamily="2" charset="2"/>
              <a:buChar char="Ø"/>
            </a:pPr>
            <a:endPar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8588" marR="0" lvl="0" indent="-128588" algn="just" defTabSz="514350" rtl="0" eaLnBrk="1" fontAlgn="auto" latinLnBrk="0" hangingPunct="1">
              <a:lnSpc>
                <a:spcPct val="90000"/>
              </a:lnSpc>
              <a:spcBef>
                <a:spcPts val="563"/>
              </a:spcBef>
              <a:spcAft>
                <a:spcPts val="0"/>
              </a:spcAft>
              <a:buClrTx/>
              <a:buSzTx/>
              <a:buFont typeface="Wingdings" panose="05000000000000000000" pitchFamily="2" charset="2"/>
              <a:buChar char="Ø"/>
              <a:tabLst/>
              <a:defRPr/>
            </a:pPr>
            <a:endParaRPr kumimoji="0" lang="en-US" sz="157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8960661"/>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57158" y="71414"/>
            <a:ext cx="8501121" cy="759997"/>
          </a:xfrm>
        </p:spPr>
        <p:txBody>
          <a:bodyPr>
            <a:normAutofit/>
          </a:bodyPr>
          <a:lstStyle/>
          <a:p>
            <a:r>
              <a:rPr lang="en-US" sz="2200" u="sng" dirty="0" err="1" smtClean="0">
                <a:solidFill>
                  <a:srgbClr val="FF0000"/>
                </a:solidFill>
                <a:latin typeface="Times New Roman" panose="02020603050405020304" pitchFamily="18" charset="0"/>
                <a:cs typeface="Times New Roman" panose="02020603050405020304" pitchFamily="18" charset="0"/>
              </a:rPr>
              <a:t>Okhla</a:t>
            </a:r>
            <a:r>
              <a:rPr lang="en-US" sz="2200" u="sng" dirty="0" smtClean="0">
                <a:solidFill>
                  <a:srgbClr val="FF0000"/>
                </a:solidFill>
                <a:latin typeface="Times New Roman" panose="02020603050405020304" pitchFamily="18" charset="0"/>
                <a:cs typeface="Times New Roman" panose="02020603050405020304" pitchFamily="18" charset="0"/>
              </a:rPr>
              <a:t> Barrage, New Delhi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285720" y="5786454"/>
            <a:ext cx="8501121" cy="75999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Schematic Diagram</a:t>
            </a:r>
            <a:r>
              <a:rPr kumimoji="0" lang="en-US" sz="2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of RTU</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1026" name="Picture 2"/>
          <p:cNvPicPr>
            <a:picLocks noChangeAspect="1" noChangeArrowheads="1"/>
          </p:cNvPicPr>
          <p:nvPr/>
        </p:nvPicPr>
        <p:blipFill>
          <a:blip r:embed="rId2"/>
          <a:srcRect l="25391" t="16875" r="6054" b="20312"/>
          <a:stretch>
            <a:fillRect/>
          </a:stretch>
        </p:blipFill>
        <p:spPr bwMode="auto">
          <a:xfrm>
            <a:off x="428596" y="857232"/>
            <a:ext cx="8358246" cy="5000660"/>
          </a:xfrm>
          <a:prstGeom prst="rect">
            <a:avLst/>
          </a:prstGeom>
          <a:noFill/>
          <a:ln w="9525">
            <a:noFill/>
            <a:miter lim="800000"/>
            <a:headEnd/>
            <a:tailEnd/>
          </a:ln>
          <a:effectLst/>
        </p:spPr>
      </p:pic>
    </p:spTree>
    <p:extLst>
      <p:ext uri="{BB962C8B-B14F-4D97-AF65-F5344CB8AC3E}">
        <p14:creationId xmlns:p14="http://schemas.microsoft.com/office/powerpoint/2010/main" val="3965747999"/>
      </p:ext>
    </p:extLst>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1448"/>
            <a:ext cx="7886700" cy="492104"/>
          </a:xfrm>
        </p:spPr>
        <p:txBody>
          <a:bodyPr>
            <a:normAutofit fontScale="90000"/>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Automation System Architecture</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shiv\Desktop\Picture1.png"/>
          <p:cNvPicPr>
            <a:picLocks noChangeAspect="1" noChangeArrowheads="1"/>
          </p:cNvPicPr>
          <p:nvPr/>
        </p:nvPicPr>
        <p:blipFill>
          <a:blip r:embed="rId2"/>
          <a:srcRect/>
          <a:stretch>
            <a:fillRect/>
          </a:stretch>
        </p:blipFill>
        <p:spPr bwMode="auto">
          <a:xfrm>
            <a:off x="428596" y="928670"/>
            <a:ext cx="8358246" cy="5572164"/>
          </a:xfrm>
          <a:prstGeom prst="rect">
            <a:avLst/>
          </a:prstGeom>
          <a:noFill/>
        </p:spPr>
      </p:pic>
    </p:spTree>
    <p:extLst>
      <p:ext uri="{BB962C8B-B14F-4D97-AF65-F5344CB8AC3E}">
        <p14:creationId xmlns:p14="http://schemas.microsoft.com/office/powerpoint/2010/main" val="3219066703"/>
      </p:ext>
    </p:extLst>
  </p:cSld>
  <p:clrMapOvr>
    <a:masterClrMapping/>
  </p:clrMapOvr>
  <p:transition>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1448"/>
            <a:ext cx="7886700" cy="492104"/>
          </a:xfrm>
        </p:spPr>
        <p:txBody>
          <a:bodyPr>
            <a:normAutofit fontScale="90000"/>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Features of Automation &amp; SCADA System</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7158" y="1000108"/>
            <a:ext cx="8401080" cy="5429288"/>
          </a:xfrm>
        </p:spPr>
        <p:txBody>
          <a:bodyPr>
            <a:normAutofit lnSpcReduction="10000"/>
          </a:bodyPr>
          <a:lstStyle/>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System has Redundancy.</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Protection  IP 65 is used to all instruments.</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Automatic Control through ARMAC(Automatic Reservoir Monitoring And Control ) software.</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Solar powered automation with 24X7 backup (all automation instruments, control room and street lights).</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Radar based Pond level Sensor equipped with </a:t>
            </a:r>
            <a:r>
              <a:rPr lang="en-US" sz="2000" dirty="0" smtClean="0">
                <a:solidFill>
                  <a:srgbClr val="0070C0"/>
                </a:solidFill>
                <a:latin typeface="Times New Roman" panose="02020603050405020304" pitchFamily="18" charset="0"/>
                <a:cs typeface="Times New Roman" panose="02020603050405020304" pitchFamily="18" charset="0"/>
              </a:rPr>
              <a:t>Locally </a:t>
            </a:r>
            <a:r>
              <a:rPr lang="en-US" sz="2200" dirty="0" smtClean="0">
                <a:solidFill>
                  <a:srgbClr val="0070C0"/>
                </a:solidFill>
                <a:latin typeface="Times New Roman" panose="02020603050405020304" pitchFamily="18" charset="0"/>
                <a:cs typeface="Times New Roman" panose="02020603050405020304" pitchFamily="18" charset="0"/>
              </a:rPr>
              <a:t>Solar powered and </a:t>
            </a:r>
            <a:r>
              <a:rPr lang="en-US" sz="2000" dirty="0" smtClean="0">
                <a:solidFill>
                  <a:srgbClr val="0070C0"/>
                </a:solidFill>
                <a:latin typeface="Times New Roman" panose="02020603050405020304" pitchFamily="18" charset="0"/>
                <a:cs typeface="Times New Roman" panose="02020603050405020304" pitchFamily="18" charset="0"/>
              </a:rPr>
              <a:t>data transfer through </a:t>
            </a:r>
            <a:r>
              <a:rPr lang="en-US" sz="2200" dirty="0" smtClean="0">
                <a:solidFill>
                  <a:srgbClr val="0070C0"/>
                </a:solidFill>
                <a:latin typeface="Times New Roman" panose="02020603050405020304" pitchFamily="18" charset="0"/>
                <a:cs typeface="Times New Roman" panose="02020603050405020304" pitchFamily="18" charset="0"/>
              </a:rPr>
              <a:t>Radio frequency are used due to non accessibility through cable. </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 2 DG sets considering </a:t>
            </a:r>
            <a:r>
              <a:rPr lang="en-US" sz="2200" dirty="0" err="1" smtClean="0">
                <a:solidFill>
                  <a:srgbClr val="0070C0"/>
                </a:solidFill>
                <a:latin typeface="Times New Roman" panose="02020603050405020304" pitchFamily="18" charset="0"/>
                <a:cs typeface="Times New Roman" panose="02020603050405020304" pitchFamily="18" charset="0"/>
              </a:rPr>
              <a:t>redudancy</a:t>
            </a:r>
            <a:r>
              <a:rPr lang="en-US" sz="2200" dirty="0" smtClean="0">
                <a:solidFill>
                  <a:srgbClr val="0070C0"/>
                </a:solidFill>
                <a:latin typeface="Times New Roman" panose="02020603050405020304" pitchFamily="18" charset="0"/>
                <a:cs typeface="Times New Roman" panose="02020603050405020304" pitchFamily="18" charset="0"/>
              </a:rPr>
              <a:t> and grid supply for operation of gates.</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Each RTU is designed for maximum 4 gates.</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Validation of discharge data through ADCP once in every 2 months so that we can ensure the accuracy of instruments.</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OFC looping.</a:t>
            </a:r>
          </a:p>
          <a:p>
            <a:pPr algn="just">
              <a:buNone/>
            </a:pPr>
            <a:endParaRPr lang="en-US" sz="2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1448"/>
            <a:ext cx="7886700" cy="492104"/>
          </a:xfrm>
        </p:spPr>
        <p:txBody>
          <a:bodyPr>
            <a:normAutofit fontScale="90000"/>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Features of Automation &amp; SCADA System</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8596" y="835044"/>
            <a:ext cx="8401080" cy="5880104"/>
          </a:xfrm>
        </p:spPr>
        <p:txBody>
          <a:bodyPr>
            <a:normAutofit/>
          </a:bodyPr>
          <a:lstStyle/>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Gates can be operated from Local control room, HMI, </a:t>
            </a:r>
            <a:r>
              <a:rPr lang="en-IN" sz="2200" dirty="0" smtClean="0">
                <a:solidFill>
                  <a:srgbClr val="0070C0"/>
                </a:solidFill>
                <a:latin typeface="Times New Roman" panose="02020603050405020304" pitchFamily="18" charset="0"/>
                <a:cs typeface="Times New Roman" panose="02020603050405020304" pitchFamily="18" charset="0"/>
              </a:rPr>
              <a:t>individually from gate(electrically and manually) and Command Centre </a:t>
            </a:r>
            <a:r>
              <a:rPr lang="en-IN" sz="2200" dirty="0" err="1" smtClean="0">
                <a:solidFill>
                  <a:srgbClr val="0070C0"/>
                </a:solidFill>
                <a:latin typeface="Times New Roman" panose="02020603050405020304" pitchFamily="18" charset="0"/>
                <a:cs typeface="Times New Roman" panose="02020603050405020304" pitchFamily="18" charset="0"/>
              </a:rPr>
              <a:t>Lucknow</a:t>
            </a:r>
            <a:r>
              <a:rPr lang="en-IN" sz="2200" dirty="0" smtClean="0">
                <a:solidFill>
                  <a:srgbClr val="0070C0"/>
                </a:solidFill>
                <a:latin typeface="Times New Roman" panose="02020603050405020304" pitchFamily="18" charset="0"/>
                <a:cs typeface="Times New Roman" panose="02020603050405020304" pitchFamily="18" charset="0"/>
              </a:rPr>
              <a:t> (if required)</a:t>
            </a:r>
            <a:endParaRPr lang="en-US" sz="22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Each encoder equipped with local display showing gate position.</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Current value of all motors also displayed by which we can avoid burning of motors and find out the faults.</a:t>
            </a:r>
          </a:p>
          <a:p>
            <a:pPr marL="514350" indent="-514350" algn="just">
              <a:buFont typeface="Wingdings" pitchFamily="2" charset="2"/>
              <a:buChar char="Ø"/>
            </a:pPr>
            <a:r>
              <a:rPr lang="en-US" sz="2200" dirty="0">
                <a:solidFill>
                  <a:srgbClr val="0070C0"/>
                </a:solidFill>
                <a:latin typeface="Times New Roman" panose="02020603050405020304" pitchFamily="18" charset="0"/>
                <a:cs typeface="Times New Roman" panose="02020603050405020304" pitchFamily="18" charset="0"/>
              </a:rPr>
              <a:t>F</a:t>
            </a:r>
            <a:r>
              <a:rPr lang="en-US" sz="2200" dirty="0" smtClean="0">
                <a:solidFill>
                  <a:srgbClr val="0070C0"/>
                </a:solidFill>
                <a:latin typeface="Times New Roman" panose="02020603050405020304" pitchFamily="18" charset="0"/>
                <a:cs typeface="Times New Roman" panose="02020603050405020304" pitchFamily="18" charset="0"/>
              </a:rPr>
              <a:t>or operation &amp; security purpose Alarm Hooter. &amp; </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Lightening Arrester installed over Control room and also at the ends of Barrage/Dam.</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Real time surveillance of  Barrage/Dams and its surroundings 24x7 by IP &amp; PTZ cameras(can also be viewed  by mobile phone) are installed.</a:t>
            </a:r>
          </a:p>
          <a:p>
            <a:pPr marL="514350" indent="-514350" algn="just">
              <a:buFont typeface="Wingdings" pitchFamily="2" charset="2"/>
              <a:buChar char="Ø"/>
            </a:pPr>
            <a:r>
              <a:rPr lang="en-US" sz="2200" dirty="0" smtClean="0">
                <a:solidFill>
                  <a:srgbClr val="0070C0"/>
                </a:solidFill>
                <a:latin typeface="Times New Roman" panose="02020603050405020304" pitchFamily="18" charset="0"/>
                <a:cs typeface="Times New Roman" panose="02020603050405020304" pitchFamily="18" charset="0"/>
              </a:rPr>
              <a:t>Automatic Weather Station with IP data Logger storing data for 5 years.</a:t>
            </a: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US" sz="24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IN" sz="2400" dirty="0" smtClean="0">
              <a:solidFill>
                <a:srgbClr val="0070C0"/>
              </a:solidFill>
              <a:latin typeface="Times New Roman" panose="02020603050405020304" pitchFamily="18" charset="0"/>
              <a:cs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split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1448"/>
            <a:ext cx="7886700" cy="892974"/>
          </a:xfrm>
        </p:spPr>
        <p:txBody>
          <a:bodyPr>
            <a:normAutofit fontScale="90000"/>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Special work which are introduced First time to our Dam/Barrages</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8596" y="1192234"/>
            <a:ext cx="8401080" cy="5880104"/>
          </a:xfrm>
        </p:spPr>
        <p:txBody>
          <a:bodyPr>
            <a:normAutofit/>
          </a:bodyPr>
          <a:lstStyle/>
          <a:p>
            <a:pPr marL="514350" indent="-514350" algn="just">
              <a:buFont typeface="Wingdings" pitchFamily="2" charset="2"/>
              <a:buChar char="Ø"/>
            </a:pPr>
            <a:r>
              <a:rPr lang="en-US" sz="2400" dirty="0" smtClean="0">
                <a:solidFill>
                  <a:srgbClr val="0070C0"/>
                </a:solidFill>
                <a:latin typeface="Times New Roman" panose="02020603050405020304" pitchFamily="18" charset="0"/>
                <a:cs typeface="Times New Roman" panose="02020603050405020304" pitchFamily="18" charset="0"/>
              </a:rPr>
              <a:t>Canal automation of Upper </a:t>
            </a:r>
            <a:r>
              <a:rPr lang="en-US" sz="2400" dirty="0" err="1" smtClean="0">
                <a:solidFill>
                  <a:srgbClr val="0070C0"/>
                </a:solidFill>
                <a:latin typeface="Times New Roman" panose="02020603050405020304" pitchFamily="18" charset="0"/>
                <a:cs typeface="Times New Roman" panose="02020603050405020304" pitchFamily="18" charset="0"/>
              </a:rPr>
              <a:t>Ganga</a:t>
            </a:r>
            <a:r>
              <a:rPr lang="en-US" sz="2400" dirty="0" smtClean="0">
                <a:solidFill>
                  <a:srgbClr val="0070C0"/>
                </a:solidFill>
                <a:latin typeface="Times New Roman" panose="02020603050405020304" pitchFamily="18" charset="0"/>
                <a:cs typeface="Times New Roman" panose="02020603050405020304" pitchFamily="18" charset="0"/>
              </a:rPr>
              <a:t> Link Canal at </a:t>
            </a:r>
            <a:r>
              <a:rPr lang="en-US" sz="2400" dirty="0" err="1" smtClean="0">
                <a:solidFill>
                  <a:srgbClr val="0070C0"/>
                </a:solidFill>
                <a:latin typeface="Times New Roman" panose="02020603050405020304" pitchFamily="18" charset="0"/>
                <a:cs typeface="Times New Roman" panose="02020603050405020304" pitchFamily="18" charset="0"/>
              </a:rPr>
              <a:t>Haridwar</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upto</a:t>
            </a:r>
            <a:r>
              <a:rPr lang="en-US" sz="2400" dirty="0" smtClean="0">
                <a:solidFill>
                  <a:srgbClr val="0070C0"/>
                </a:solidFill>
                <a:latin typeface="Times New Roman" panose="02020603050405020304" pitchFamily="18" charset="0"/>
                <a:cs typeface="Times New Roman" panose="02020603050405020304" pitchFamily="18" charset="0"/>
              </a:rPr>
              <a:t> 12 km down stream by installing Radar based Pond level Sensor equipped with Locally Solar powered and data transfer through GSM.</a:t>
            </a:r>
          </a:p>
          <a:p>
            <a:pPr marL="514350" indent="-514350" algn="just">
              <a:buFont typeface="Wingdings" pitchFamily="2" charset="2"/>
              <a:buChar char="Ø"/>
            </a:pPr>
            <a:r>
              <a:rPr lang="en-US" sz="2400" i="1" dirty="0" smtClean="0">
                <a:solidFill>
                  <a:srgbClr val="FF0000"/>
                </a:solidFill>
                <a:latin typeface="Times New Roman" panose="02020603050405020304" pitchFamily="18" charset="0"/>
                <a:cs typeface="Times New Roman" panose="02020603050405020304" pitchFamily="18" charset="0"/>
              </a:rPr>
              <a:t>Silt Level Transducers </a:t>
            </a:r>
            <a:r>
              <a:rPr lang="en-US" sz="2400" dirty="0" smtClean="0">
                <a:solidFill>
                  <a:srgbClr val="0070C0"/>
                </a:solidFill>
                <a:latin typeface="Times New Roman" panose="02020603050405020304" pitchFamily="18" charset="0"/>
                <a:cs typeface="Times New Roman" panose="02020603050405020304" pitchFamily="18" charset="0"/>
              </a:rPr>
              <a:t>is installed at </a:t>
            </a:r>
            <a:r>
              <a:rPr lang="en-US" sz="2400" dirty="0" err="1" smtClean="0">
                <a:solidFill>
                  <a:srgbClr val="0070C0"/>
                </a:solidFill>
                <a:latin typeface="Times New Roman" panose="02020603050405020304" pitchFamily="18" charset="0"/>
                <a:cs typeface="Times New Roman" panose="02020603050405020304" pitchFamily="18" charset="0"/>
              </a:rPr>
              <a:t>Narora</a:t>
            </a:r>
            <a:r>
              <a:rPr lang="en-US" sz="2400" dirty="0" smtClean="0">
                <a:solidFill>
                  <a:srgbClr val="0070C0"/>
                </a:solidFill>
                <a:latin typeface="Times New Roman" panose="02020603050405020304" pitchFamily="18" charset="0"/>
                <a:cs typeface="Times New Roman" panose="02020603050405020304" pitchFamily="18" charset="0"/>
              </a:rPr>
              <a:t> Barrage first time not it will be used at </a:t>
            </a:r>
            <a:r>
              <a:rPr lang="en-US" sz="2400" dirty="0" err="1" smtClean="0">
                <a:solidFill>
                  <a:srgbClr val="0070C0"/>
                </a:solidFill>
                <a:latin typeface="Times New Roman" panose="02020603050405020304" pitchFamily="18" charset="0"/>
                <a:cs typeface="Times New Roman" panose="02020603050405020304" pitchFamily="18" charset="0"/>
              </a:rPr>
              <a:t>Okhla</a:t>
            </a:r>
            <a:r>
              <a:rPr lang="en-US" sz="2400" dirty="0" smtClean="0">
                <a:solidFill>
                  <a:srgbClr val="0070C0"/>
                </a:solidFill>
                <a:latin typeface="Times New Roman" panose="02020603050405020304" pitchFamily="18" charset="0"/>
                <a:cs typeface="Times New Roman" panose="02020603050405020304" pitchFamily="18" charset="0"/>
              </a:rPr>
              <a:t> also.</a:t>
            </a:r>
          </a:p>
          <a:p>
            <a:pPr marL="514350" indent="-514350" algn="just">
              <a:buFont typeface="Wingdings" pitchFamily="2" charset="2"/>
              <a:buChar char="Ø"/>
            </a:pPr>
            <a:r>
              <a:rPr lang="en-US" sz="2400" dirty="0" smtClean="0">
                <a:solidFill>
                  <a:srgbClr val="0070C0"/>
                </a:solidFill>
                <a:latin typeface="Times New Roman" panose="02020603050405020304" pitchFamily="18" charset="0"/>
                <a:cs typeface="Times New Roman" panose="02020603050405020304" pitchFamily="18" charset="0"/>
              </a:rPr>
              <a:t>First time Real time surveillance of under water surroundings of Barrage 24x7 by using </a:t>
            </a:r>
            <a:r>
              <a:rPr lang="en-US" sz="2400" i="1" dirty="0" smtClean="0">
                <a:solidFill>
                  <a:srgbClr val="FF0000"/>
                </a:solidFill>
                <a:latin typeface="Times New Roman" panose="02020603050405020304" pitchFamily="18" charset="0"/>
                <a:cs typeface="Times New Roman" panose="02020603050405020304" pitchFamily="18" charset="0"/>
              </a:rPr>
              <a:t>Under Water Cameras </a:t>
            </a:r>
            <a:r>
              <a:rPr lang="en-US" sz="2400" dirty="0" smtClean="0">
                <a:solidFill>
                  <a:srgbClr val="0070C0"/>
                </a:solidFill>
                <a:latin typeface="Times New Roman" panose="02020603050405020304" pitchFamily="18" charset="0"/>
                <a:cs typeface="Times New Roman" panose="02020603050405020304" pitchFamily="18" charset="0"/>
              </a:rPr>
              <a:t>at </a:t>
            </a:r>
            <a:r>
              <a:rPr lang="en-US" sz="2400" dirty="0" err="1" smtClean="0">
                <a:solidFill>
                  <a:srgbClr val="0070C0"/>
                </a:solidFill>
                <a:latin typeface="Times New Roman" panose="02020603050405020304" pitchFamily="18" charset="0"/>
                <a:cs typeface="Times New Roman" panose="02020603050405020304" pitchFamily="18" charset="0"/>
              </a:rPr>
              <a:t>Narora</a:t>
            </a:r>
            <a:r>
              <a:rPr lang="en-US" sz="2400" dirty="0" smtClean="0">
                <a:solidFill>
                  <a:srgbClr val="0070C0"/>
                </a:solidFill>
                <a:latin typeface="Times New Roman" panose="02020603050405020304" pitchFamily="18" charset="0"/>
                <a:cs typeface="Times New Roman" panose="02020603050405020304" pitchFamily="18" charset="0"/>
              </a:rPr>
              <a:t> Barrage, </a:t>
            </a:r>
            <a:r>
              <a:rPr lang="en-US" sz="2400" dirty="0" err="1" smtClean="0">
                <a:solidFill>
                  <a:srgbClr val="0070C0"/>
                </a:solidFill>
                <a:latin typeface="Times New Roman" panose="02020603050405020304" pitchFamily="18" charset="0"/>
                <a:cs typeface="Times New Roman" panose="02020603050405020304" pitchFamily="18" charset="0"/>
              </a:rPr>
              <a:t>Narora</a:t>
            </a:r>
            <a:r>
              <a:rPr lang="en-US" sz="2400" dirty="0" smtClean="0">
                <a:solidFill>
                  <a:srgbClr val="0070C0"/>
                </a:solidFill>
                <a:latin typeface="Times New Roman" panose="02020603050405020304" pitchFamily="18" charset="0"/>
                <a:cs typeface="Times New Roman" panose="02020603050405020304" pitchFamily="18" charset="0"/>
              </a:rPr>
              <a:t>.</a:t>
            </a:r>
          </a:p>
          <a:p>
            <a:pPr marL="514350" indent="-514350" algn="just">
              <a:buFont typeface="Wingdings" pitchFamily="2" charset="2"/>
              <a:buChar char="Ø"/>
            </a:pPr>
            <a:r>
              <a:rPr lang="en-US" sz="2400" dirty="0" smtClean="0">
                <a:solidFill>
                  <a:srgbClr val="0070C0"/>
                </a:solidFill>
                <a:latin typeface="Times New Roman" panose="02020603050405020304" pitchFamily="18" charset="0"/>
                <a:cs typeface="Times New Roman" panose="02020603050405020304" pitchFamily="18" charset="0"/>
              </a:rPr>
              <a:t>Laser Based Limit Switches for gate operation at </a:t>
            </a:r>
            <a:r>
              <a:rPr lang="en-US" sz="2400" dirty="0" err="1">
                <a:solidFill>
                  <a:srgbClr val="0070C0"/>
                </a:solidFill>
                <a:latin typeface="Times New Roman" panose="02020603050405020304" pitchFamily="18" charset="0"/>
                <a:cs typeface="Times New Roman" panose="02020603050405020304" pitchFamily="18" charset="0"/>
              </a:rPr>
              <a:t>B</a:t>
            </a:r>
            <a:r>
              <a:rPr lang="en-US" sz="2400" dirty="0" err="1" smtClean="0">
                <a:solidFill>
                  <a:srgbClr val="0070C0"/>
                </a:solidFill>
                <a:latin typeface="Times New Roman" panose="02020603050405020304" pitchFamily="18" charset="0"/>
                <a:cs typeface="Times New Roman" panose="02020603050405020304" pitchFamily="18" charset="0"/>
              </a:rPr>
              <a:t>himgauda</a:t>
            </a:r>
            <a:r>
              <a:rPr lang="en-US" sz="2400" dirty="0" smtClean="0">
                <a:solidFill>
                  <a:srgbClr val="0070C0"/>
                </a:solidFill>
                <a:latin typeface="Times New Roman" panose="02020603050405020304" pitchFamily="18" charset="0"/>
                <a:cs typeface="Times New Roman" panose="02020603050405020304" pitchFamily="18" charset="0"/>
              </a:rPr>
              <a:t> Barrage.</a:t>
            </a: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Wingdings" pitchFamily="2" charset="2"/>
              <a:buChar char="Ø"/>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US" sz="24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IN" sz="2400" dirty="0" smtClean="0">
              <a:solidFill>
                <a:srgbClr val="0070C0"/>
              </a:solidFill>
              <a:latin typeface="Times New Roman" panose="02020603050405020304" pitchFamily="18" charset="0"/>
              <a:cs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split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501122" cy="920732"/>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System Technical Specifications</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57232"/>
            <a:ext cx="8229600" cy="5786478"/>
          </a:xfrm>
        </p:spPr>
        <p:txBody>
          <a:bodyPr>
            <a:normAutofit fontScale="55000" lnSpcReduction="20000"/>
          </a:bodyPr>
          <a:lstStyle/>
          <a:p>
            <a:pPr algn="just" fontAlgn="base">
              <a:buFont typeface="Wingdings" pitchFamily="2" charset="2"/>
              <a:buChar char="Ø"/>
            </a:pPr>
            <a:r>
              <a:rPr lang="en-IN" b="1" dirty="0" smtClean="0">
                <a:solidFill>
                  <a:srgbClr val="0070C0"/>
                </a:solidFill>
              </a:rPr>
              <a:t>Controller for Gate control</a:t>
            </a:r>
            <a:r>
              <a:rPr lang="en-IN" sz="3200" dirty="0" smtClean="0">
                <a:solidFill>
                  <a:srgbClr val="00B050"/>
                </a:solidFill>
              </a:rPr>
              <a:t>	</a:t>
            </a:r>
          </a:p>
          <a:p>
            <a:pPr algn="just" fontAlgn="base"/>
            <a:r>
              <a:rPr lang="en-US" dirty="0" smtClean="0">
                <a:solidFill>
                  <a:schemeClr val="accent2">
                    <a:lumMod val="50000"/>
                  </a:schemeClr>
                </a:solidFill>
              </a:rPr>
              <a:t>High speed CPU with min. 90 micro sec/ 1000 bit instruction with sufficient memory</a:t>
            </a:r>
          </a:p>
          <a:p>
            <a:pPr algn="just" fontAlgn="base"/>
            <a:r>
              <a:rPr lang="en-US" sz="3200" dirty="0" smtClean="0">
                <a:solidFill>
                  <a:schemeClr val="accent2">
                    <a:lumMod val="50000"/>
                  </a:schemeClr>
                </a:solidFill>
              </a:rPr>
              <a:t>CPU has min. 8 digital input and 4 digital output and capable to handle min 2000 I/Os.</a:t>
            </a:r>
          </a:p>
          <a:p>
            <a:pPr algn="just" fontAlgn="base"/>
            <a:r>
              <a:rPr lang="en-US" dirty="0" smtClean="0">
                <a:solidFill>
                  <a:schemeClr val="accent2">
                    <a:lumMod val="50000"/>
                  </a:schemeClr>
                </a:solidFill>
              </a:rPr>
              <a:t>CPU have RS 232 &amp; RS485 ports, PWM output, 2 incremental encoders etc.</a:t>
            </a:r>
          </a:p>
          <a:p>
            <a:pPr algn="just" fontAlgn="base"/>
            <a:r>
              <a:rPr lang="en-US" sz="3200" dirty="0" smtClean="0">
                <a:solidFill>
                  <a:schemeClr val="accent2">
                    <a:lumMod val="50000"/>
                  </a:schemeClr>
                </a:solidFill>
              </a:rPr>
              <a:t>Programming software confirms to IEC61131-3 standards.</a:t>
            </a:r>
          </a:p>
          <a:p>
            <a:pPr algn="just" fontAlgn="base">
              <a:buFont typeface="Wingdings" pitchFamily="2" charset="2"/>
              <a:buChar char="Ø"/>
            </a:pPr>
            <a:r>
              <a:rPr lang="en-US" b="1" dirty="0" smtClean="0">
                <a:solidFill>
                  <a:srgbClr val="0070C0"/>
                </a:solidFill>
              </a:rPr>
              <a:t>Master Controller for Dam/Barrage Control Room</a:t>
            </a:r>
          </a:p>
          <a:p>
            <a:pPr algn="just" fontAlgn="base"/>
            <a:r>
              <a:rPr lang="en-US" dirty="0" smtClean="0">
                <a:solidFill>
                  <a:schemeClr val="accent2">
                    <a:lumMod val="50000"/>
                  </a:schemeClr>
                </a:solidFill>
              </a:rPr>
              <a:t>Have sufficient memory</a:t>
            </a:r>
          </a:p>
          <a:p>
            <a:pPr algn="just" fontAlgn="base"/>
            <a:r>
              <a:rPr lang="en-US" dirty="0" smtClean="0">
                <a:solidFill>
                  <a:schemeClr val="accent2">
                    <a:lumMod val="50000"/>
                  </a:schemeClr>
                </a:solidFill>
              </a:rPr>
              <a:t>High speed CPU with min. 7 micro sec/ 1000 bit instruction</a:t>
            </a:r>
          </a:p>
          <a:p>
            <a:pPr algn="just" fontAlgn="base"/>
            <a:r>
              <a:rPr lang="en-US" dirty="0" smtClean="0">
                <a:solidFill>
                  <a:schemeClr val="accent2">
                    <a:lumMod val="50000"/>
                  </a:schemeClr>
                </a:solidFill>
              </a:rPr>
              <a:t>CPU can handle min 1892  I/Os.</a:t>
            </a:r>
          </a:p>
          <a:p>
            <a:pPr algn="just" fontAlgn="base"/>
            <a:r>
              <a:rPr lang="en-US" dirty="0" smtClean="0">
                <a:solidFill>
                  <a:schemeClr val="accent2">
                    <a:lumMod val="50000"/>
                  </a:schemeClr>
                </a:solidFill>
              </a:rPr>
              <a:t>have RS 232 port.</a:t>
            </a:r>
          </a:p>
          <a:p>
            <a:pPr algn="just" fontAlgn="base"/>
            <a:r>
              <a:rPr lang="en-US" dirty="0" smtClean="0">
                <a:solidFill>
                  <a:schemeClr val="accent2">
                    <a:lumMod val="50000"/>
                  </a:schemeClr>
                </a:solidFill>
              </a:rPr>
              <a:t>Programming software confirms to IEC61131-3 standards.</a:t>
            </a:r>
          </a:p>
          <a:p>
            <a:pPr algn="just" fontAlgn="base">
              <a:buFont typeface="Wingdings" pitchFamily="2" charset="2"/>
              <a:buChar char="Ø"/>
            </a:pPr>
            <a:r>
              <a:rPr lang="en-US" b="1" dirty="0" smtClean="0">
                <a:solidFill>
                  <a:srgbClr val="0070C0"/>
                </a:solidFill>
              </a:rPr>
              <a:t>HMI for local display</a:t>
            </a:r>
          </a:p>
          <a:p>
            <a:pPr algn="just" fontAlgn="base"/>
            <a:r>
              <a:rPr lang="en-US" sz="3300" dirty="0" smtClean="0">
                <a:solidFill>
                  <a:schemeClr val="accent2">
                    <a:lumMod val="50000"/>
                  </a:schemeClr>
                </a:solidFill>
              </a:rPr>
              <a:t>3.5”, 24 V DC touch screen color display, N play type</a:t>
            </a:r>
          </a:p>
          <a:p>
            <a:pPr algn="just" fontAlgn="base"/>
            <a:r>
              <a:rPr lang="en-US" sz="3300" dirty="0" smtClean="0">
                <a:solidFill>
                  <a:schemeClr val="accent2">
                    <a:lumMod val="50000"/>
                  </a:schemeClr>
                </a:solidFill>
              </a:rPr>
              <a:t>Display VFD, gate control and sensor parameters.</a:t>
            </a:r>
          </a:p>
          <a:p>
            <a:pPr algn="just" fontAlgn="base">
              <a:buFont typeface="Wingdings" pitchFamily="2" charset="2"/>
              <a:buChar char="Ø"/>
            </a:pPr>
            <a:r>
              <a:rPr lang="en-US" b="1" dirty="0" smtClean="0">
                <a:solidFill>
                  <a:srgbClr val="0070C0"/>
                </a:solidFill>
              </a:rPr>
              <a:t>Digital Input &amp; output module</a:t>
            </a:r>
          </a:p>
          <a:p>
            <a:pPr algn="just" fontAlgn="base"/>
            <a:r>
              <a:rPr lang="en-US" sz="3400" dirty="0" smtClean="0">
                <a:solidFill>
                  <a:schemeClr val="accent2">
                    <a:lumMod val="50000"/>
                  </a:schemeClr>
                </a:solidFill>
              </a:rPr>
              <a:t>I/O module shall be 2, 4, 8, 16, 32 channel density</a:t>
            </a:r>
          </a:p>
          <a:p>
            <a:pPr algn="just" fontAlgn="base">
              <a:buFont typeface="Wingdings" pitchFamily="2" charset="2"/>
              <a:buChar char="Ø"/>
            </a:pPr>
            <a:r>
              <a:rPr lang="en-US" b="1" dirty="0" smtClean="0">
                <a:solidFill>
                  <a:srgbClr val="0070C0"/>
                </a:solidFill>
              </a:rPr>
              <a:t>Analog Input &amp; output module</a:t>
            </a:r>
          </a:p>
          <a:p>
            <a:pPr algn="just" fontAlgn="base"/>
            <a:r>
              <a:rPr lang="en-US" dirty="0" smtClean="0">
                <a:solidFill>
                  <a:schemeClr val="accent2">
                    <a:lumMod val="50000"/>
                  </a:schemeClr>
                </a:solidFill>
              </a:rPr>
              <a:t>I/O module shall be 1, 2, 4, 8 s channel density supporting shielded connection method of 2 wire. </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checke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501122" cy="920732"/>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System Technical Specifications</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57232"/>
            <a:ext cx="8229600" cy="5482866"/>
          </a:xfrm>
        </p:spPr>
        <p:txBody>
          <a:bodyPr>
            <a:normAutofit fontScale="62500" lnSpcReduction="20000"/>
          </a:bodyPr>
          <a:lstStyle/>
          <a:p>
            <a:pPr algn="just" fontAlgn="base">
              <a:buFont typeface="Wingdings" pitchFamily="2" charset="2"/>
              <a:buChar char="Ø"/>
            </a:pPr>
            <a:r>
              <a:rPr lang="en-US" b="1" dirty="0">
                <a:solidFill>
                  <a:srgbClr val="0070C0"/>
                </a:solidFill>
              </a:rPr>
              <a:t>C</a:t>
            </a:r>
            <a:r>
              <a:rPr lang="en-US" b="1" dirty="0" smtClean="0">
                <a:solidFill>
                  <a:srgbClr val="0070C0"/>
                </a:solidFill>
              </a:rPr>
              <a:t>ommunication Controller for Remote communication</a:t>
            </a:r>
          </a:p>
          <a:p>
            <a:pPr algn="just" fontAlgn="base"/>
            <a:r>
              <a:rPr lang="en-US" dirty="0" smtClean="0">
                <a:solidFill>
                  <a:schemeClr val="accent2">
                    <a:lumMod val="50000"/>
                  </a:schemeClr>
                </a:solidFill>
              </a:rPr>
              <a:t>Have sufficient memory to store the data</a:t>
            </a:r>
          </a:p>
          <a:p>
            <a:pPr algn="just" fontAlgn="base"/>
            <a:r>
              <a:rPr lang="en-US" dirty="0" smtClean="0">
                <a:solidFill>
                  <a:schemeClr val="accent2">
                    <a:lumMod val="50000"/>
                  </a:schemeClr>
                </a:solidFill>
              </a:rPr>
              <a:t>High speed CPU with min. 90 micro sec/ 1000 bit instruction</a:t>
            </a:r>
          </a:p>
          <a:p>
            <a:pPr algn="just" fontAlgn="base"/>
            <a:r>
              <a:rPr lang="en-US" dirty="0" smtClean="0">
                <a:solidFill>
                  <a:schemeClr val="accent2">
                    <a:lumMod val="50000"/>
                  </a:schemeClr>
                </a:solidFill>
              </a:rPr>
              <a:t>CPU have min. 16 digital input and 4 digital output and handle min 4096 I/Os.</a:t>
            </a:r>
          </a:p>
          <a:p>
            <a:pPr algn="just" fontAlgn="base"/>
            <a:r>
              <a:rPr lang="en-US" dirty="0" smtClean="0">
                <a:solidFill>
                  <a:schemeClr val="accent2">
                    <a:lumMod val="50000"/>
                  </a:schemeClr>
                </a:solidFill>
              </a:rPr>
              <a:t>CPU have RS485 port, CAN bus and </a:t>
            </a:r>
            <a:r>
              <a:rPr lang="en-US" dirty="0" err="1" smtClean="0">
                <a:solidFill>
                  <a:schemeClr val="accent2">
                    <a:lumMod val="50000"/>
                  </a:schemeClr>
                </a:solidFill>
              </a:rPr>
              <a:t>Profibus</a:t>
            </a:r>
            <a:r>
              <a:rPr lang="en-US" dirty="0" smtClean="0">
                <a:solidFill>
                  <a:schemeClr val="accent2">
                    <a:lumMod val="50000"/>
                  </a:schemeClr>
                </a:solidFill>
              </a:rPr>
              <a:t>.</a:t>
            </a:r>
          </a:p>
          <a:p>
            <a:pPr algn="just" fontAlgn="base"/>
            <a:r>
              <a:rPr lang="en-US" dirty="0" smtClean="0">
                <a:solidFill>
                  <a:schemeClr val="accent2">
                    <a:lumMod val="50000"/>
                  </a:schemeClr>
                </a:solidFill>
              </a:rPr>
              <a:t>Programming software confirms to IEC61131-3 standards.</a:t>
            </a:r>
            <a:endParaRPr lang="en-US" b="1" dirty="0" smtClean="0">
              <a:solidFill>
                <a:schemeClr val="accent2">
                  <a:lumMod val="50000"/>
                </a:schemeClr>
              </a:solidFill>
            </a:endParaRPr>
          </a:p>
          <a:p>
            <a:pPr algn="just" fontAlgn="base">
              <a:buFont typeface="Wingdings" pitchFamily="2" charset="2"/>
              <a:buChar char="Ø"/>
            </a:pPr>
            <a:r>
              <a:rPr lang="en-US" b="1" dirty="0" smtClean="0">
                <a:solidFill>
                  <a:srgbClr val="0070C0"/>
                </a:solidFill>
              </a:rPr>
              <a:t>Ethernet switch (Managed)</a:t>
            </a:r>
          </a:p>
          <a:p>
            <a:pPr algn="just" fontAlgn="base"/>
            <a:r>
              <a:rPr lang="en-US" sz="3100" dirty="0" smtClean="0">
                <a:solidFill>
                  <a:schemeClr val="accent2">
                    <a:lumMod val="50000"/>
                  </a:schemeClr>
                </a:solidFill>
              </a:rPr>
              <a:t>Switch shall have switching mode of storage and forward.</a:t>
            </a:r>
          </a:p>
          <a:p>
            <a:pPr algn="just" fontAlgn="base">
              <a:buFont typeface="Wingdings" pitchFamily="2" charset="2"/>
              <a:buChar char="Ø"/>
            </a:pPr>
            <a:r>
              <a:rPr lang="en-US" b="1" dirty="0" smtClean="0">
                <a:solidFill>
                  <a:srgbClr val="0070C0"/>
                </a:solidFill>
              </a:rPr>
              <a:t>Power Supply</a:t>
            </a:r>
          </a:p>
          <a:p>
            <a:pPr algn="just" fontAlgn="base"/>
            <a:r>
              <a:rPr lang="en-US" dirty="0" smtClean="0">
                <a:solidFill>
                  <a:schemeClr val="accent2">
                    <a:lumMod val="50000"/>
                  </a:schemeClr>
                </a:solidFill>
              </a:rPr>
              <a:t>Universal input voltage of 85 V AC to 264 V AC/ 90 VDC to 350VDC and frequency 45 Hz to 65 HZ. </a:t>
            </a:r>
          </a:p>
          <a:p>
            <a:pPr algn="just" fontAlgn="base"/>
            <a:r>
              <a:rPr lang="en-US" dirty="0" smtClean="0">
                <a:solidFill>
                  <a:schemeClr val="accent2">
                    <a:lumMod val="50000"/>
                  </a:schemeClr>
                </a:solidFill>
              </a:rPr>
              <a:t>Have efficiency more than 90% with MTBF of more than 500000 hr.</a:t>
            </a:r>
          </a:p>
          <a:p>
            <a:pPr algn="just" fontAlgn="base">
              <a:buFont typeface="Wingdings" pitchFamily="2" charset="2"/>
              <a:buChar char="Ø"/>
            </a:pPr>
            <a:r>
              <a:rPr lang="en-US" b="1" dirty="0" smtClean="0">
                <a:solidFill>
                  <a:srgbClr val="0070C0"/>
                </a:solidFill>
              </a:rPr>
              <a:t>PLC Input/output Relay</a:t>
            </a:r>
          </a:p>
          <a:p>
            <a:pPr algn="just" fontAlgn="base"/>
            <a:r>
              <a:rPr lang="en-US" sz="3300" dirty="0" smtClean="0">
                <a:solidFill>
                  <a:schemeClr val="accent2">
                    <a:lumMod val="50000"/>
                  </a:schemeClr>
                </a:solidFill>
              </a:rPr>
              <a:t>The relay with a gold layer should be able to switch small capacities with a min. of 1mA current shall be able to switch 6A current.</a:t>
            </a:r>
          </a:p>
          <a:p>
            <a:pPr algn="just" fontAlgn="base"/>
            <a:r>
              <a:rPr lang="en-US" sz="3400" dirty="0" smtClean="0">
                <a:solidFill>
                  <a:schemeClr val="accent2">
                    <a:lumMod val="50000"/>
                  </a:schemeClr>
                </a:solidFill>
              </a:rPr>
              <a:t>confirms to IEC60664 standards.</a:t>
            </a:r>
          </a:p>
          <a:p>
            <a:pPr algn="just" fontAlgn="base">
              <a:buFont typeface="Wingdings" pitchFamily="2" charset="2"/>
              <a:buChar char="Ø"/>
            </a:pPr>
            <a:r>
              <a:rPr lang="en-US" b="1" dirty="0" smtClean="0">
                <a:solidFill>
                  <a:srgbClr val="0070C0"/>
                </a:solidFill>
              </a:rPr>
              <a:t>Hardware Firewall with Integrated router</a:t>
            </a:r>
          </a:p>
          <a:p>
            <a:pPr algn="just" fontAlgn="base">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4"/>
            <a:ext cx="8501122" cy="920732"/>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System Technical Specifications</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14356"/>
            <a:ext cx="8229600" cy="6000768"/>
          </a:xfrm>
        </p:spPr>
        <p:txBody>
          <a:bodyPr>
            <a:normAutofit fontScale="55000" lnSpcReduction="20000"/>
          </a:bodyPr>
          <a:lstStyle/>
          <a:p>
            <a:pPr algn="just" fontAlgn="base">
              <a:buFont typeface="Wingdings" pitchFamily="2" charset="2"/>
              <a:buChar char="Ø"/>
            </a:pPr>
            <a:r>
              <a:rPr lang="en-US" b="1" dirty="0" smtClean="0">
                <a:solidFill>
                  <a:srgbClr val="0070C0"/>
                </a:solidFill>
              </a:rPr>
              <a:t>SCADA</a:t>
            </a:r>
          </a:p>
          <a:p>
            <a:pPr algn="just" fontAlgn="base"/>
            <a:r>
              <a:rPr lang="en-US" dirty="0" err="1" smtClean="0">
                <a:solidFill>
                  <a:schemeClr val="accent2">
                    <a:lumMod val="50000"/>
                  </a:schemeClr>
                </a:solidFill>
              </a:rPr>
              <a:t>WinCC</a:t>
            </a:r>
            <a:r>
              <a:rPr lang="en-US" dirty="0" smtClean="0">
                <a:solidFill>
                  <a:schemeClr val="accent2">
                    <a:lumMod val="50000"/>
                  </a:schemeClr>
                </a:solidFill>
              </a:rPr>
              <a:t> software with engineering license and runtime license.</a:t>
            </a:r>
          </a:p>
          <a:p>
            <a:pPr algn="just" fontAlgn="base"/>
            <a:r>
              <a:rPr lang="en-US" dirty="0" smtClean="0">
                <a:solidFill>
                  <a:schemeClr val="accent2">
                    <a:lumMod val="50000"/>
                  </a:schemeClr>
                </a:solidFill>
              </a:rPr>
              <a:t>Support creation of visualization pages.  </a:t>
            </a:r>
          </a:p>
          <a:p>
            <a:pPr algn="just" fontAlgn="base"/>
            <a:r>
              <a:rPr lang="en-US" dirty="0" smtClean="0">
                <a:solidFill>
                  <a:schemeClr val="accent2">
                    <a:lumMod val="50000"/>
                  </a:schemeClr>
                </a:solidFill>
              </a:rPr>
              <a:t>Control coupling with OPC.</a:t>
            </a:r>
          </a:p>
          <a:p>
            <a:pPr algn="just" fontAlgn="base"/>
            <a:r>
              <a:rPr lang="en-US" dirty="0" smtClean="0">
                <a:solidFill>
                  <a:schemeClr val="accent2">
                    <a:lumMod val="50000"/>
                  </a:schemeClr>
                </a:solidFill>
              </a:rPr>
              <a:t>Access protection with user management.</a:t>
            </a:r>
          </a:p>
          <a:p>
            <a:pPr algn="just" fontAlgn="base"/>
            <a:r>
              <a:rPr lang="en-US" dirty="0" smtClean="0">
                <a:solidFill>
                  <a:schemeClr val="accent2">
                    <a:lumMod val="50000"/>
                  </a:schemeClr>
                </a:solidFill>
              </a:rPr>
              <a:t>Real-time database coupling with ODBC to MS ACCESS, MS EXCEL and SQL server.</a:t>
            </a:r>
          </a:p>
          <a:p>
            <a:pPr algn="just" fontAlgn="base"/>
            <a:r>
              <a:rPr lang="en-US" dirty="0" smtClean="0">
                <a:solidFill>
                  <a:schemeClr val="accent2">
                    <a:lumMod val="50000"/>
                  </a:schemeClr>
                </a:solidFill>
              </a:rPr>
              <a:t>SCADA as OPC server (DA &amp; XL)</a:t>
            </a:r>
          </a:p>
          <a:p>
            <a:pPr algn="just" fontAlgn="base"/>
            <a:r>
              <a:rPr lang="en-US" dirty="0" smtClean="0">
                <a:solidFill>
                  <a:schemeClr val="accent2">
                    <a:lumMod val="50000"/>
                  </a:schemeClr>
                </a:solidFill>
              </a:rPr>
              <a:t>Networking</a:t>
            </a:r>
          </a:p>
          <a:p>
            <a:pPr algn="just" fontAlgn="base"/>
            <a:r>
              <a:rPr lang="en-US" dirty="0" smtClean="0">
                <a:solidFill>
                  <a:schemeClr val="accent2">
                    <a:lumMod val="50000"/>
                  </a:schemeClr>
                </a:solidFill>
              </a:rPr>
              <a:t>Redundancy function</a:t>
            </a:r>
            <a:endParaRPr lang="en-US" b="1" dirty="0" smtClean="0">
              <a:solidFill>
                <a:schemeClr val="accent2">
                  <a:lumMod val="50000"/>
                </a:schemeClr>
              </a:solidFill>
            </a:endParaRPr>
          </a:p>
          <a:p>
            <a:pPr algn="just" fontAlgn="base">
              <a:buFont typeface="Wingdings" pitchFamily="2" charset="2"/>
              <a:buChar char="Ø"/>
            </a:pPr>
            <a:r>
              <a:rPr lang="en-US" b="1" dirty="0" smtClean="0">
                <a:solidFill>
                  <a:srgbClr val="0070C0"/>
                </a:solidFill>
              </a:rPr>
              <a:t>Surge protection devices</a:t>
            </a:r>
          </a:p>
          <a:p>
            <a:pPr algn="just" fontAlgn="base"/>
            <a:r>
              <a:rPr lang="en-US" dirty="0" smtClean="0">
                <a:solidFill>
                  <a:schemeClr val="accent2">
                    <a:lumMod val="50000"/>
                  </a:schemeClr>
                </a:solidFill>
              </a:rPr>
              <a:t>Lightening arrester shall consist of single spark gap class I as per IEC and class B as per class VDE standard, capable of carrying 35 KA, 10/350 micro second neutral and &lt; 1.5 KV between phase &amp; neutral and &lt;1.5 KV between neutral &amp; earth.</a:t>
            </a:r>
          </a:p>
          <a:p>
            <a:pPr algn="just" fontAlgn="base"/>
            <a:r>
              <a:rPr lang="en-US" dirty="0" smtClean="0">
                <a:solidFill>
                  <a:schemeClr val="accent2">
                    <a:lumMod val="50000"/>
                  </a:schemeClr>
                </a:solidFill>
              </a:rPr>
              <a:t>The SPD  shall be tested as per IEC 61643-21 standards</a:t>
            </a:r>
            <a:r>
              <a:rPr lang="en-US" sz="3400" dirty="0" smtClean="0">
                <a:solidFill>
                  <a:schemeClr val="accent2">
                    <a:lumMod val="50000"/>
                  </a:schemeClr>
                </a:solidFill>
              </a:rPr>
              <a:t>.</a:t>
            </a:r>
          </a:p>
          <a:p>
            <a:pPr algn="just" fontAlgn="base">
              <a:buFont typeface="Wingdings" pitchFamily="2" charset="2"/>
              <a:buChar char="Ø"/>
            </a:pPr>
            <a:r>
              <a:rPr lang="en-US" b="1" dirty="0" smtClean="0">
                <a:solidFill>
                  <a:srgbClr val="0070C0"/>
                </a:solidFill>
              </a:rPr>
              <a:t>Power and control Signal connection specifications</a:t>
            </a:r>
          </a:p>
          <a:p>
            <a:pPr algn="just" fontAlgn="base"/>
            <a:r>
              <a:rPr lang="en-US" dirty="0" smtClean="0">
                <a:solidFill>
                  <a:schemeClr val="accent2">
                    <a:lumMod val="50000"/>
                  </a:schemeClr>
                </a:solidFill>
              </a:rPr>
              <a:t>According to IEC 61076-2-101 and also have one capacitive PE contact to give the proper </a:t>
            </a:r>
            <a:r>
              <a:rPr lang="en-US" dirty="0" err="1" smtClean="0">
                <a:solidFill>
                  <a:schemeClr val="accent2">
                    <a:lumMod val="50000"/>
                  </a:schemeClr>
                </a:solidFill>
              </a:rPr>
              <a:t>earthing</a:t>
            </a:r>
            <a:r>
              <a:rPr lang="en-US" dirty="0" smtClean="0">
                <a:solidFill>
                  <a:schemeClr val="accent2">
                    <a:lumMod val="50000"/>
                  </a:schemeClr>
                </a:solidFill>
              </a:rPr>
              <a:t> to the system.</a:t>
            </a:r>
          </a:p>
          <a:p>
            <a:pPr algn="just" fontAlgn="base"/>
            <a:r>
              <a:rPr lang="en-US" dirty="0" smtClean="0">
                <a:solidFill>
                  <a:schemeClr val="accent2">
                    <a:lumMod val="50000"/>
                  </a:schemeClr>
                </a:solidFill>
              </a:rPr>
              <a:t>Fulfill IP65 enclosure.</a:t>
            </a:r>
          </a:p>
          <a:p>
            <a:pPr algn="just" fontAlgn="base"/>
            <a:r>
              <a:rPr lang="en-US" dirty="0" smtClean="0">
                <a:solidFill>
                  <a:schemeClr val="accent2">
                    <a:lumMod val="50000"/>
                  </a:schemeClr>
                </a:solidFill>
              </a:rPr>
              <a:t>Can be mounted on </a:t>
            </a:r>
            <a:r>
              <a:rPr lang="en-US" smtClean="0">
                <a:solidFill>
                  <a:schemeClr val="accent2">
                    <a:lumMod val="50000"/>
                  </a:schemeClr>
                </a:solidFill>
              </a:rPr>
              <a:t>wall.</a:t>
            </a:r>
            <a:endParaRPr lang="en-US" dirty="0" smtClean="0">
              <a:solidFill>
                <a:schemeClr val="accent2">
                  <a:lumMod val="50000"/>
                </a:schemeClr>
              </a:solidFill>
            </a:endParaRPr>
          </a:p>
          <a:p>
            <a:pPr algn="just" fontAlgn="base">
              <a:buNone/>
            </a:pPr>
            <a:endParaRPr lang="en-US" dirty="0" smtClean="0">
              <a:solidFill>
                <a:schemeClr val="accent2">
                  <a:lumMod val="50000"/>
                </a:schemeClr>
              </a:solidFill>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2332061"/>
            <a:ext cx="8229600" cy="4525963"/>
          </a:xfrm>
        </p:spPr>
        <p:txBody>
          <a:bodyPr>
            <a:normAutofit/>
          </a:bodyPr>
          <a:lstStyle/>
          <a:p>
            <a:pPr algn="ctr">
              <a:buNone/>
            </a:pPr>
            <a:r>
              <a:rPr lang="en-US"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 You</a:t>
            </a:r>
            <a:endParaRPr lang="en-IN"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1"/>
            <a:ext cx="9144000" cy="1071570"/>
          </a:xfrm>
        </p:spPr>
        <p:txBody>
          <a:bodyPr>
            <a:normAutofit/>
          </a:bodyPr>
          <a:lstStyle/>
          <a:p>
            <a:pPr algn="ctr"/>
            <a:r>
              <a:rPr lang="en-US" sz="3600" u="sng" dirty="0" smtClean="0">
                <a:solidFill>
                  <a:srgbClr val="FF0000"/>
                </a:solidFill>
                <a:latin typeface="Times New Roman" panose="02020603050405020304" pitchFamily="18" charset="0"/>
                <a:cs typeface="Times New Roman" panose="02020603050405020304" pitchFamily="18" charset="0"/>
              </a:rPr>
              <a:t>RIVER BASINS OF UTTAR PRADESH </a:t>
            </a:r>
            <a:endParaRPr lang="en-IN" sz="3600" u="sng" dirty="0" smtClean="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IN" dirty="0"/>
          </a:p>
        </p:txBody>
      </p:sp>
      <p:pic>
        <p:nvPicPr>
          <p:cNvPr id="1028" name="Picture 4" descr="C:\Users\shiv\Desktop\New folder (3)\river photos\uttarpradesh-river-map.jpg"/>
          <p:cNvPicPr>
            <a:picLocks noChangeAspect="1" noChangeArrowheads="1"/>
          </p:cNvPicPr>
          <p:nvPr/>
        </p:nvPicPr>
        <p:blipFill>
          <a:blip r:embed="rId2"/>
          <a:srcRect/>
          <a:stretch>
            <a:fillRect/>
          </a:stretch>
        </p:blipFill>
        <p:spPr bwMode="auto">
          <a:xfrm>
            <a:off x="428596" y="1214422"/>
            <a:ext cx="8311271" cy="5000660"/>
          </a:xfrm>
          <a:prstGeom prst="rect">
            <a:avLst/>
          </a:prstGeom>
          <a:noFill/>
        </p:spPr>
      </p:pic>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7225" y="482182"/>
            <a:ext cx="7886700" cy="482207"/>
          </a:xfrm>
        </p:spPr>
        <p:txBody>
          <a:bodyPr>
            <a:normAutofit fontScale="90000"/>
          </a:bodyPr>
          <a:lstStyle/>
          <a:p>
            <a:pPr algn="ctr"/>
            <a:r>
              <a:rPr lang="en-IN" sz="3600" b="1" u="sng" dirty="0" smtClean="0">
                <a:solidFill>
                  <a:srgbClr val="FF0000"/>
                </a:solidFill>
              </a:rPr>
              <a:t> Crop Water Efficiency</a:t>
            </a:r>
          </a:p>
        </p:txBody>
      </p:sp>
      <p:sp>
        <p:nvSpPr>
          <p:cNvPr id="3" name="Content Placeholder 2"/>
          <p:cNvSpPr>
            <a:spLocks noGrp="1"/>
          </p:cNvSpPr>
          <p:nvPr>
            <p:ph idx="1"/>
          </p:nvPr>
        </p:nvSpPr>
        <p:spPr>
          <a:xfrm>
            <a:off x="761974" y="1071546"/>
            <a:ext cx="7886700" cy="5286412"/>
          </a:xfrm>
        </p:spPr>
        <p:txBody>
          <a:bodyPr>
            <a:normAutofit fontScale="92500" lnSpcReduction="10000"/>
          </a:bodyPr>
          <a:lstStyle/>
          <a:p>
            <a:pPr>
              <a:buNone/>
            </a:pPr>
            <a:r>
              <a:rPr lang="en-IN" sz="2400" dirty="0" smtClean="0">
                <a:solidFill>
                  <a:srgbClr val="FF0000"/>
                </a:solidFill>
              </a:rPr>
              <a:t>					</a:t>
            </a:r>
            <a:r>
              <a:rPr lang="en-IN" sz="2400" u="sng" dirty="0" smtClean="0">
                <a:solidFill>
                  <a:srgbClr val="FF0000"/>
                </a:solidFill>
              </a:rPr>
              <a:t>Required Water depth</a:t>
            </a:r>
            <a:r>
              <a:rPr lang="en-US" sz="2400" dirty="0" smtClean="0">
                <a:solidFill>
                  <a:srgbClr val="FF0000"/>
                </a:solidFill>
              </a:rPr>
              <a:t>	       				               Actual</a:t>
            </a:r>
            <a:r>
              <a:rPr lang="en-IN" sz="2400" dirty="0" smtClean="0">
                <a:solidFill>
                  <a:srgbClr val="FF0000"/>
                </a:solidFill>
              </a:rPr>
              <a:t>Water depth </a:t>
            </a:r>
          </a:p>
          <a:p>
            <a:pPr>
              <a:buNone/>
            </a:pPr>
            <a:endParaRPr lang="en-US" sz="2400" dirty="0" smtClean="0">
              <a:solidFill>
                <a:srgbClr val="FF0000"/>
              </a:solidFill>
            </a:endParaRPr>
          </a:p>
          <a:p>
            <a:pPr>
              <a:buNone/>
            </a:pPr>
            <a:endParaRPr lang="en-US" sz="2400" dirty="0" smtClean="0">
              <a:solidFill>
                <a:srgbClr val="FF0000"/>
              </a:solidFill>
            </a:endParaRPr>
          </a:p>
          <a:p>
            <a:pPr>
              <a:buNone/>
            </a:pPr>
            <a:endParaRPr lang="en-US" sz="2400" dirty="0" smtClean="0">
              <a:solidFill>
                <a:srgbClr val="FF0000"/>
              </a:solidFill>
            </a:endParaRPr>
          </a:p>
          <a:p>
            <a:pPr>
              <a:buNone/>
            </a:pPr>
            <a:endParaRPr lang="en-US" sz="2400" dirty="0" smtClean="0">
              <a:solidFill>
                <a:srgbClr val="FF0000"/>
              </a:solidFill>
            </a:endParaRPr>
          </a:p>
          <a:p>
            <a:pPr>
              <a:buNone/>
            </a:pPr>
            <a:endParaRPr lang="en-US" sz="2400" dirty="0" smtClean="0">
              <a:solidFill>
                <a:srgbClr val="FF0000"/>
              </a:solidFill>
            </a:endParaRPr>
          </a:p>
          <a:p>
            <a:pPr>
              <a:buFont typeface="Wingdings" pitchFamily="2" charset="2"/>
              <a:buChar char="Ø"/>
            </a:pPr>
            <a:endParaRPr lang="en-US" sz="2400" dirty="0" smtClean="0">
              <a:solidFill>
                <a:srgbClr val="FF0000"/>
              </a:solidFill>
            </a:endParaRPr>
          </a:p>
          <a:p>
            <a:pPr>
              <a:buFont typeface="Wingdings" pitchFamily="2" charset="2"/>
              <a:buChar char="Ø"/>
            </a:pPr>
            <a:r>
              <a:rPr lang="en-US" sz="2400" dirty="0" smtClean="0">
                <a:solidFill>
                  <a:srgbClr val="FF0000"/>
                </a:solidFill>
              </a:rPr>
              <a:t>Low Crop Use Efficiency has pushed us for proper management of our irrigation infrastructure such as Barrages, Dams and Canal System, to meet the future demand due to expected population growth.</a:t>
            </a:r>
          </a:p>
          <a:p>
            <a:pPr>
              <a:buFont typeface="Wingdings" pitchFamily="2" charset="2"/>
              <a:buChar char="Ø"/>
            </a:pPr>
            <a:r>
              <a:rPr lang="en-US" sz="2400" dirty="0" smtClean="0">
                <a:solidFill>
                  <a:srgbClr val="FF0000"/>
                </a:solidFill>
              </a:rPr>
              <a:t>So the solution is Automation of Barrages/Dams and Canals. </a:t>
            </a:r>
          </a:p>
          <a:p>
            <a:pPr>
              <a:buNone/>
            </a:pPr>
            <a:r>
              <a:rPr lang="en-US" sz="2400" dirty="0" smtClean="0">
                <a:solidFill>
                  <a:srgbClr val="7030A0"/>
                </a:solidFill>
              </a:rPr>
              <a:t>* Source of data from Agriculture department, U.P.</a:t>
            </a:r>
            <a:endParaRPr lang="en-IN" sz="2400" dirty="0">
              <a:solidFill>
                <a:srgbClr val="7030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798222649"/>
              </p:ext>
            </p:extLst>
          </p:nvPr>
        </p:nvGraphicFramePr>
        <p:xfrm>
          <a:off x="714348" y="1857364"/>
          <a:ext cx="7810556" cy="1797382"/>
        </p:xfrm>
        <a:graphic>
          <a:graphicData uri="http://schemas.openxmlformats.org/drawingml/2006/table">
            <a:tbl>
              <a:tblPr firstRow="1" bandRow="1">
                <a:tableStyleId>{5C22544A-7EE6-4342-B048-85BDC9FD1C3A}</a:tableStyleId>
              </a:tblPr>
              <a:tblGrid>
                <a:gridCol w="1481388"/>
                <a:gridCol w="1296144"/>
                <a:gridCol w="1800200"/>
                <a:gridCol w="1944216"/>
                <a:gridCol w="1288608"/>
              </a:tblGrid>
              <a:tr h="822960">
                <a:tc>
                  <a:txBody>
                    <a:bodyPr/>
                    <a:lstStyle/>
                    <a:p>
                      <a:pPr algn="ctr"/>
                      <a:r>
                        <a:rPr lang="en-US" sz="1700" b="1" kern="1200" dirty="0" smtClean="0">
                          <a:solidFill>
                            <a:schemeClr val="lt1"/>
                          </a:solidFill>
                          <a:latin typeface="+mn-lt"/>
                          <a:ea typeface="+mn-ea"/>
                          <a:cs typeface="+mn-cs"/>
                        </a:rPr>
                        <a:t>Category</a:t>
                      </a:r>
                      <a:endParaRPr lang="en-IN" sz="1700" b="1" kern="1200" dirty="0" smtClean="0">
                        <a:solidFill>
                          <a:schemeClr val="lt1"/>
                        </a:solidFill>
                        <a:latin typeface="+mn-lt"/>
                        <a:ea typeface="+mn-ea"/>
                        <a:cs typeface="+mn-cs"/>
                      </a:endParaRPr>
                    </a:p>
                  </a:txBody>
                  <a:tcPr marL="121920" marR="121920" marT="34290" marB="34290"/>
                </a:tc>
                <a:tc>
                  <a:txBody>
                    <a:bodyPr/>
                    <a:lstStyle/>
                    <a:p>
                      <a:pPr algn="ctr"/>
                      <a:r>
                        <a:rPr lang="en-IN" sz="1700" b="1" kern="1200" dirty="0" smtClean="0">
                          <a:solidFill>
                            <a:schemeClr val="lt1"/>
                          </a:solidFill>
                          <a:latin typeface="+mn-lt"/>
                          <a:ea typeface="+mn-ea"/>
                          <a:cs typeface="+mn-cs"/>
                        </a:rPr>
                        <a:t>Crops</a:t>
                      </a:r>
                      <a:endParaRPr lang="en-IN" sz="1700" b="1" kern="1200" dirty="0">
                        <a:solidFill>
                          <a:schemeClr val="lt1"/>
                        </a:solidFill>
                        <a:latin typeface="+mn-lt"/>
                        <a:ea typeface="+mn-ea"/>
                        <a:cs typeface="+mn-cs"/>
                      </a:endParaRPr>
                    </a:p>
                  </a:txBody>
                  <a:tcPr marL="121920" marR="121920" marT="34290" marB="34290"/>
                </a:tc>
                <a:tc>
                  <a:txBody>
                    <a:bodyPr/>
                    <a:lstStyle/>
                    <a:p>
                      <a:pPr algn="ctr"/>
                      <a:r>
                        <a:rPr lang="en-IN" sz="1700" b="1" kern="1200" dirty="0" smtClean="0">
                          <a:solidFill>
                            <a:schemeClr val="lt1"/>
                          </a:solidFill>
                          <a:latin typeface="+mn-lt"/>
                          <a:ea typeface="+mn-ea"/>
                          <a:cs typeface="+mn-cs"/>
                        </a:rPr>
                        <a:t>Required Water </a:t>
                      </a:r>
                      <a:br>
                        <a:rPr lang="en-IN" sz="1700" b="1" kern="1200" dirty="0" smtClean="0">
                          <a:solidFill>
                            <a:schemeClr val="lt1"/>
                          </a:solidFill>
                          <a:latin typeface="+mn-lt"/>
                          <a:ea typeface="+mn-ea"/>
                          <a:cs typeface="+mn-cs"/>
                        </a:rPr>
                      </a:br>
                      <a:r>
                        <a:rPr lang="en-IN" sz="1700" b="1" kern="1200" dirty="0" smtClean="0">
                          <a:solidFill>
                            <a:schemeClr val="lt1"/>
                          </a:solidFill>
                          <a:latin typeface="+mn-lt"/>
                          <a:ea typeface="+mn-ea"/>
                          <a:cs typeface="+mn-cs"/>
                        </a:rPr>
                        <a:t>depth (mm)</a:t>
                      </a:r>
                      <a:endParaRPr lang="en-IN" sz="1700" b="1" kern="1200" dirty="0">
                        <a:solidFill>
                          <a:schemeClr val="lt1"/>
                        </a:solidFill>
                        <a:latin typeface="+mn-lt"/>
                        <a:ea typeface="+mn-ea"/>
                        <a:cs typeface="+mn-cs"/>
                      </a:endParaRPr>
                    </a:p>
                  </a:txBody>
                  <a:tcPr marL="121920" marR="12192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chemeClr val="lt1"/>
                          </a:solidFill>
                          <a:latin typeface="+mn-lt"/>
                          <a:ea typeface="+mn-ea"/>
                          <a:cs typeface="+mn-cs"/>
                        </a:rPr>
                        <a:t>Actual</a:t>
                      </a:r>
                      <a:r>
                        <a:rPr lang="en-IN" sz="1700" b="1" kern="1200" dirty="0" smtClean="0">
                          <a:solidFill>
                            <a:schemeClr val="lt1"/>
                          </a:solidFill>
                          <a:latin typeface="+mn-lt"/>
                          <a:ea typeface="+mn-ea"/>
                          <a:cs typeface="+mn-cs"/>
                        </a:rPr>
                        <a:t>Water </a:t>
                      </a:r>
                      <a:br>
                        <a:rPr lang="en-IN" sz="1700" b="1" kern="1200" dirty="0" smtClean="0">
                          <a:solidFill>
                            <a:schemeClr val="lt1"/>
                          </a:solidFill>
                          <a:latin typeface="+mn-lt"/>
                          <a:ea typeface="+mn-ea"/>
                          <a:cs typeface="+mn-cs"/>
                        </a:rPr>
                      </a:br>
                      <a:r>
                        <a:rPr lang="en-IN" sz="1700" b="1" kern="1200" dirty="0" smtClean="0">
                          <a:solidFill>
                            <a:schemeClr val="lt1"/>
                          </a:solidFill>
                          <a:latin typeface="+mn-lt"/>
                          <a:ea typeface="+mn-ea"/>
                          <a:cs typeface="+mn-cs"/>
                        </a:rPr>
                        <a:t>depth (mm) excluding god rain</a:t>
                      </a:r>
                    </a:p>
                  </a:txBody>
                  <a:tcPr marL="121920" marR="121920" marT="34290" marB="34290"/>
                </a:tc>
                <a:tc>
                  <a:txBody>
                    <a:bodyPr/>
                    <a:lstStyle/>
                    <a:p>
                      <a:pPr algn="ctr"/>
                      <a:r>
                        <a:rPr lang="en-IN" sz="1700" b="1" kern="1200" dirty="0" smtClean="0">
                          <a:solidFill>
                            <a:schemeClr val="lt1"/>
                          </a:solidFill>
                          <a:latin typeface="+mn-lt"/>
                          <a:ea typeface="+mn-ea"/>
                          <a:cs typeface="+mn-cs"/>
                        </a:rPr>
                        <a:t>Crop Water Use Efficiency</a:t>
                      </a:r>
                      <a:endParaRPr lang="en-IN" sz="1700" b="1" kern="1200" dirty="0">
                        <a:solidFill>
                          <a:schemeClr val="lt1"/>
                        </a:solidFill>
                        <a:latin typeface="+mn-lt"/>
                        <a:ea typeface="+mn-ea"/>
                        <a:cs typeface="+mn-cs"/>
                      </a:endParaRPr>
                    </a:p>
                  </a:txBody>
                  <a:tcPr marL="121920" marR="121920" marT="34290" marB="34290"/>
                </a:tc>
              </a:tr>
              <a:tr h="320040">
                <a:tc>
                  <a:txBody>
                    <a:bodyPr/>
                    <a:lstStyle/>
                    <a:p>
                      <a:pPr algn="ctr">
                        <a:buNone/>
                      </a:pPr>
                      <a:r>
                        <a:rPr lang="en-IN" sz="1800" dirty="0" err="1" smtClean="0">
                          <a:solidFill>
                            <a:srgbClr val="FF0000"/>
                          </a:solidFill>
                        </a:rPr>
                        <a:t>Kharif</a:t>
                      </a:r>
                      <a:endParaRPr lang="en-IN" sz="1800" dirty="0" smtClean="0">
                        <a:solidFill>
                          <a:srgbClr val="FF0000"/>
                        </a:solidFill>
                      </a:endParaRPr>
                    </a:p>
                  </a:txBody>
                  <a:tcPr marL="121920" marR="121920" marT="34290" marB="34290"/>
                </a:tc>
                <a:tc>
                  <a:txBody>
                    <a:bodyPr/>
                    <a:lstStyle/>
                    <a:p>
                      <a:pPr algn="ctr">
                        <a:buNone/>
                      </a:pPr>
                      <a:r>
                        <a:rPr lang="en-IN" sz="1700" kern="1200" dirty="0" smtClean="0">
                          <a:solidFill>
                            <a:schemeClr val="dk1"/>
                          </a:solidFill>
                          <a:latin typeface="+mn-lt"/>
                          <a:ea typeface="+mn-ea"/>
                          <a:cs typeface="+mn-cs"/>
                        </a:rPr>
                        <a:t>Paddy</a:t>
                      </a:r>
                    </a:p>
                  </a:txBody>
                  <a:tcPr marL="121920" marR="121920" marT="34290" marB="34290"/>
                </a:tc>
                <a:tc>
                  <a:txBody>
                    <a:bodyPr/>
                    <a:lstStyle/>
                    <a:p>
                      <a:pPr algn="ctr"/>
                      <a:r>
                        <a:rPr lang="en-US" sz="1700" kern="1200" dirty="0" smtClean="0">
                          <a:solidFill>
                            <a:schemeClr val="dk1"/>
                          </a:solidFill>
                          <a:latin typeface="+mn-lt"/>
                          <a:ea typeface="+mn-ea"/>
                          <a:cs typeface="+mn-cs"/>
                        </a:rPr>
                        <a:t>300-450</a:t>
                      </a:r>
                      <a:endParaRPr lang="en-IN" sz="1700" kern="1200" dirty="0">
                        <a:solidFill>
                          <a:schemeClr val="dk1"/>
                        </a:solidFill>
                        <a:latin typeface="+mn-lt"/>
                        <a:ea typeface="+mn-ea"/>
                        <a:cs typeface="+mn-cs"/>
                      </a:endParaRPr>
                    </a:p>
                  </a:txBody>
                  <a:tcPr marL="121920" marR="121920" marT="34290" marB="34290"/>
                </a:tc>
                <a:tc>
                  <a:txBody>
                    <a:bodyPr/>
                    <a:lstStyle/>
                    <a:p>
                      <a:pPr algn="ctr"/>
                      <a:r>
                        <a:rPr lang="en-US" sz="1700" kern="1200" dirty="0" smtClean="0">
                          <a:solidFill>
                            <a:schemeClr val="dk1"/>
                          </a:solidFill>
                          <a:latin typeface="+mn-lt"/>
                          <a:ea typeface="+mn-ea"/>
                          <a:cs typeface="+mn-cs"/>
                        </a:rPr>
                        <a:t>1200 </a:t>
                      </a:r>
                      <a:endParaRPr lang="en-IN" sz="1700" kern="1200" dirty="0">
                        <a:solidFill>
                          <a:schemeClr val="dk1"/>
                        </a:solidFill>
                        <a:latin typeface="+mn-lt"/>
                        <a:ea typeface="+mn-ea"/>
                        <a:cs typeface="+mn-cs"/>
                      </a:endParaRPr>
                    </a:p>
                  </a:txBody>
                  <a:tcPr marL="121920" marR="121920" marT="34290" marB="34290"/>
                </a:tc>
                <a:tc>
                  <a:txBody>
                    <a:bodyPr/>
                    <a:lstStyle/>
                    <a:p>
                      <a:pPr algn="ctr"/>
                      <a:r>
                        <a:rPr lang="en-IN" sz="1700" kern="1200" dirty="0" smtClean="0">
                          <a:solidFill>
                            <a:schemeClr val="dk1"/>
                          </a:solidFill>
                          <a:latin typeface="+mn-lt"/>
                          <a:ea typeface="+mn-ea"/>
                          <a:cs typeface="+mn-cs"/>
                        </a:rPr>
                        <a:t>̴25%</a:t>
                      </a:r>
                      <a:endParaRPr lang="en-IN" sz="1700" kern="1200" dirty="0">
                        <a:solidFill>
                          <a:schemeClr val="dk1"/>
                        </a:solidFill>
                        <a:latin typeface="+mn-lt"/>
                        <a:ea typeface="+mn-ea"/>
                        <a:cs typeface="+mn-cs"/>
                      </a:endParaRPr>
                    </a:p>
                  </a:txBody>
                  <a:tcPr marL="121920" marR="121920" marT="34290" marB="34290"/>
                </a:tc>
              </a:tr>
              <a:tr h="608662">
                <a:tc>
                  <a:txBody>
                    <a:bodyPr/>
                    <a:lstStyle/>
                    <a:p>
                      <a:pPr algn="ctr">
                        <a:buNone/>
                      </a:pPr>
                      <a:r>
                        <a:rPr lang="en-IN" sz="1800" kern="1200" dirty="0" smtClean="0">
                          <a:solidFill>
                            <a:srgbClr val="FF0000"/>
                          </a:solidFill>
                          <a:latin typeface="+mn-lt"/>
                          <a:ea typeface="+mn-ea"/>
                          <a:cs typeface="+mn-cs"/>
                        </a:rPr>
                        <a:t>Rabi</a:t>
                      </a:r>
                    </a:p>
                  </a:txBody>
                  <a:tcPr marL="121920" marR="121920" marT="34290" marB="34290"/>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IN" sz="1700" kern="1200" dirty="0" smtClean="0">
                          <a:solidFill>
                            <a:schemeClr val="dk1"/>
                          </a:solidFill>
                          <a:latin typeface="+mn-lt"/>
                          <a:ea typeface="+mn-ea"/>
                          <a:cs typeface="+mn-cs"/>
                        </a:rPr>
                        <a:t>Wheat</a:t>
                      </a:r>
                    </a:p>
                  </a:txBody>
                  <a:tcPr marL="121920" marR="121920" marT="34290" marB="34290"/>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700" kern="1200" dirty="0" smtClean="0">
                          <a:solidFill>
                            <a:schemeClr val="dk1"/>
                          </a:solidFill>
                          <a:latin typeface="+mn-lt"/>
                          <a:ea typeface="+mn-ea"/>
                          <a:cs typeface="+mn-cs"/>
                        </a:rPr>
                        <a:t>150-200</a:t>
                      </a:r>
                      <a:endParaRPr lang="en-IN" sz="1700" kern="1200" dirty="0" smtClean="0">
                        <a:solidFill>
                          <a:schemeClr val="dk1"/>
                        </a:solidFill>
                        <a:latin typeface="+mn-lt"/>
                        <a:ea typeface="+mn-ea"/>
                        <a:cs typeface="+mn-cs"/>
                      </a:endParaRPr>
                    </a:p>
                  </a:txBody>
                  <a:tcPr marL="121920" marR="121920" marT="34290" marB="34290"/>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700" kern="1200" dirty="0" smtClean="0">
                          <a:solidFill>
                            <a:schemeClr val="dk1"/>
                          </a:solidFill>
                          <a:latin typeface="+mn-lt"/>
                          <a:ea typeface="+mn-ea"/>
                          <a:cs typeface="+mn-cs"/>
                        </a:rPr>
                        <a:t>700</a:t>
                      </a:r>
                      <a:endParaRPr lang="en-IN" sz="1700" kern="1200" dirty="0" smtClean="0">
                        <a:solidFill>
                          <a:schemeClr val="dk1"/>
                        </a:solidFill>
                        <a:latin typeface="+mn-lt"/>
                        <a:ea typeface="+mn-ea"/>
                        <a:cs typeface="+mn-cs"/>
                      </a:endParaRPr>
                    </a:p>
                  </a:txBody>
                  <a:tcPr marL="121920" marR="121920" marT="34290" marB="34290"/>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IN" sz="1700" kern="1200" dirty="0" smtClean="0">
                          <a:solidFill>
                            <a:schemeClr val="dk1"/>
                          </a:solidFill>
                          <a:latin typeface="+mn-lt"/>
                          <a:ea typeface="+mn-ea"/>
                          <a:cs typeface="+mn-cs"/>
                        </a:rPr>
                        <a:t>̴25%</a:t>
                      </a:r>
                    </a:p>
                  </a:txBody>
                  <a:tcPr marL="121920" marR="121920" marT="34290" marB="34290"/>
                </a:tc>
              </a:tr>
            </a:tbl>
          </a:graphicData>
        </a:graphic>
      </p:graphicFrame>
      <p:sp>
        <p:nvSpPr>
          <p:cNvPr id="7" name="Rounded Rectangle 6"/>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2910" y="1252823"/>
            <a:ext cx="3781035" cy="461665"/>
          </a:xfrm>
          <a:prstGeom prst="rect">
            <a:avLst/>
          </a:prstGeom>
        </p:spPr>
        <p:txBody>
          <a:bodyPr wrap="none">
            <a:spAutoFit/>
          </a:bodyPr>
          <a:lstStyle/>
          <a:p>
            <a:r>
              <a:rPr lang="en-US" sz="2400" dirty="0" smtClean="0">
                <a:solidFill>
                  <a:srgbClr val="FF0000"/>
                </a:solidFill>
              </a:rPr>
              <a:t>Crop Water use Efficiency  =</a:t>
            </a:r>
            <a:endParaRPr lang="en-IN" sz="2400" dirty="0" smtClean="0">
              <a:solidFill>
                <a:srgbClr val="FF0000"/>
              </a:solidFill>
            </a:endParaRPr>
          </a:p>
        </p:txBody>
      </p:sp>
      <p:sp>
        <p:nvSpPr>
          <p:cNvPr id="8" name="Rectangle 7"/>
          <p:cNvSpPr/>
          <p:nvPr/>
        </p:nvSpPr>
        <p:spPr>
          <a:xfrm>
            <a:off x="7286644" y="1181385"/>
            <a:ext cx="880369" cy="461665"/>
          </a:xfrm>
          <a:prstGeom prst="rect">
            <a:avLst/>
          </a:prstGeom>
        </p:spPr>
        <p:txBody>
          <a:bodyPr wrap="none">
            <a:spAutoFit/>
          </a:bodyPr>
          <a:lstStyle/>
          <a:p>
            <a:r>
              <a:rPr lang="en-US" sz="2400" dirty="0" smtClean="0">
                <a:solidFill>
                  <a:srgbClr val="FF0000"/>
                </a:solidFill>
              </a:rPr>
              <a:t>X 100</a:t>
            </a:r>
            <a:endParaRPr lang="en-IN" sz="2400" dirty="0" smtClean="0">
              <a:solidFill>
                <a:srgbClr val="FF0000"/>
              </a:solidFill>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Main Purpose  of Dam/Barrage Automation</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57232"/>
            <a:ext cx="8229600" cy="5786478"/>
          </a:xfrm>
        </p:spPr>
        <p:txBody>
          <a:bodyPr>
            <a:normAutofit fontScale="85000" lnSpcReduction="10000"/>
          </a:bodyPr>
          <a:lstStyle/>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Regular running of all the Gates from one point (control room) to prevent it from mechanical chocking of gates.</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Avoiding Shoal formation in upstream of Barrage/Dam.</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Acquisition of Real time data.</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Through Automation we can increase efficiency of water distribution system and management to avoid run off from gates. </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Manual mistakes and errors may be eliminated for calculation of discharge.</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A data base will be created so we can take better decision by analyzing the data.</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Using security system to prevent unauthorized entry.</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Surveillance of Barrage/Dam considering its safety.</a:t>
            </a:r>
          </a:p>
          <a:p>
            <a:pPr marL="350838" indent="-350838" algn="just">
              <a:buNone/>
            </a:pPr>
            <a:endParaRPr lang="en-US" sz="3000" dirty="0" smtClean="0">
              <a:solidFill>
                <a:srgbClr val="0070C0"/>
              </a:solidFill>
              <a:latin typeface="Times New Roman" panose="02020603050405020304" pitchFamily="18" charset="0"/>
              <a:cs typeface="Times New Roman" panose="02020603050405020304" pitchFamily="18" charset="0"/>
            </a:endParaRPr>
          </a:p>
          <a:p>
            <a:pPr marL="350838" indent="-350838" algn="just">
              <a:buFont typeface="Wingdings" panose="05000000000000000000" pitchFamily="2" charset="2"/>
              <a:buChar char="Ø"/>
            </a:pPr>
            <a:endParaRPr lang="en-US" sz="30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1143000"/>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Benefits of Automation </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5804" y="1000108"/>
            <a:ext cx="8229600" cy="5429288"/>
          </a:xfrm>
        </p:spPr>
        <p:txBody>
          <a:bodyPr>
            <a:normAutofit fontScale="77500" lnSpcReduction="20000"/>
          </a:bodyPr>
          <a:lstStyle/>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Using data base, Reliable Decision Support System will be improved.</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Quick decision will be taken and executed immediately without loss of time.</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Improved water management by getting accurate data of Dam/Barrages and its subsidiary canals.</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Improve efficiency of Irrigation.</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Better Flood control management.</a:t>
            </a:r>
          </a:p>
          <a:p>
            <a:pPr marL="350838" indent="-350838" algn="just">
              <a:buFont typeface="Wingdings" panose="05000000000000000000" pitchFamily="2" charset="2"/>
              <a:buChar char="Ø"/>
            </a:pPr>
            <a:r>
              <a:rPr lang="en-IN" sz="3000" dirty="0" smtClean="0">
                <a:solidFill>
                  <a:srgbClr val="0070C0"/>
                </a:solidFill>
                <a:latin typeface="Times New Roman" panose="02020603050405020304" pitchFamily="18" charset="0"/>
                <a:cs typeface="Times New Roman" panose="02020603050405020304" pitchFamily="18" charset="0"/>
              </a:rPr>
              <a:t>Accurate, consistent and reliable measurement of water level, discharge, current and other Data.</a:t>
            </a:r>
            <a:endParaRPr lang="en-US" sz="3000" dirty="0" smtClean="0">
              <a:solidFill>
                <a:srgbClr val="0070C0"/>
              </a:solidFill>
              <a:latin typeface="Times New Roman" panose="02020603050405020304" pitchFamily="18" charset="0"/>
              <a:cs typeface="Times New Roman" panose="02020603050405020304" pitchFamily="18" charset="0"/>
            </a:endParaRPr>
          </a:p>
          <a:p>
            <a:pPr marL="350838" indent="-350838" algn="just">
              <a:buFont typeface="Wingdings" panose="05000000000000000000" pitchFamily="2" charset="2"/>
              <a:buChar char="Ø"/>
            </a:pPr>
            <a:r>
              <a:rPr lang="en-IN" sz="3000" dirty="0" smtClean="0">
                <a:solidFill>
                  <a:srgbClr val="0070C0"/>
                </a:solidFill>
                <a:latin typeface="Times New Roman" panose="02020603050405020304" pitchFamily="18" charset="0"/>
                <a:cs typeface="Times New Roman" panose="02020603050405020304" pitchFamily="18" charset="0"/>
              </a:rPr>
              <a:t>Elimination of Human error.</a:t>
            </a:r>
          </a:p>
          <a:p>
            <a:pPr marL="350838" indent="-350838" algn="just">
              <a:buFont typeface="Wingdings" panose="05000000000000000000" pitchFamily="2" charset="2"/>
              <a:buChar char="Ø"/>
            </a:pPr>
            <a:r>
              <a:rPr lang="en-IN" sz="3000" dirty="0" smtClean="0">
                <a:solidFill>
                  <a:srgbClr val="0070C0"/>
                </a:solidFill>
                <a:latin typeface="Times New Roman" panose="02020603050405020304" pitchFamily="18" charset="0"/>
                <a:cs typeface="Times New Roman" panose="02020603050405020304" pitchFamily="18" charset="0"/>
              </a:rPr>
              <a:t>Reduction of manpower</a:t>
            </a:r>
          </a:p>
          <a:p>
            <a:pPr marL="350838" indent="-350838" algn="just">
              <a:buFont typeface="Wingdings" panose="05000000000000000000" pitchFamily="2" charset="2"/>
              <a:buChar char="Ø"/>
            </a:pPr>
            <a:r>
              <a:rPr lang="en-US" sz="3000" dirty="0" smtClean="0">
                <a:solidFill>
                  <a:srgbClr val="0070C0"/>
                </a:solidFill>
                <a:latin typeface="Times New Roman" panose="02020603050405020304" pitchFamily="18" charset="0"/>
                <a:cs typeface="Times New Roman" panose="02020603050405020304" pitchFamily="18" charset="0"/>
              </a:rPr>
              <a:t>Gates can be operated from control room, HMI, </a:t>
            </a:r>
            <a:r>
              <a:rPr lang="en-IN" sz="3000" dirty="0" smtClean="0">
                <a:solidFill>
                  <a:srgbClr val="0070C0"/>
                </a:solidFill>
                <a:latin typeface="Times New Roman" panose="02020603050405020304" pitchFamily="18" charset="0"/>
                <a:cs typeface="Times New Roman" panose="02020603050405020304" pitchFamily="18" charset="0"/>
              </a:rPr>
              <a:t>individually from gate(electrically and manually) and Command Centre </a:t>
            </a:r>
            <a:r>
              <a:rPr lang="en-IN" sz="3000" dirty="0" err="1" smtClean="0">
                <a:solidFill>
                  <a:srgbClr val="0070C0"/>
                </a:solidFill>
                <a:latin typeface="Times New Roman" panose="02020603050405020304" pitchFamily="18" charset="0"/>
                <a:cs typeface="Times New Roman" panose="02020603050405020304" pitchFamily="18" charset="0"/>
              </a:rPr>
              <a:t>Lucknow</a:t>
            </a:r>
            <a:r>
              <a:rPr lang="en-IN" sz="3000" dirty="0" smtClean="0">
                <a:solidFill>
                  <a:srgbClr val="0070C0"/>
                </a:solidFill>
                <a:latin typeface="Times New Roman" panose="02020603050405020304" pitchFamily="18" charset="0"/>
                <a:cs typeface="Times New Roman" panose="02020603050405020304" pitchFamily="18" charset="0"/>
              </a:rPr>
              <a:t> (if required)</a:t>
            </a:r>
            <a:endParaRPr lang="en-US" sz="3000" dirty="0" smtClean="0">
              <a:solidFill>
                <a:srgbClr val="0070C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21448"/>
            <a:ext cx="7886700" cy="492104"/>
          </a:xfrm>
        </p:spPr>
        <p:txBody>
          <a:bodyPr>
            <a:normAutofit fontScale="90000"/>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Basic Of Automation</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63606"/>
            <a:ext cx="8401080" cy="5880104"/>
          </a:xfrm>
        </p:spPr>
        <p:txBody>
          <a:bodyPr>
            <a:normAutofit lnSpcReduction="10000"/>
          </a:bodyPr>
          <a:lstStyle/>
          <a:p>
            <a:pPr marL="350838" indent="-350838">
              <a:buNone/>
            </a:pPr>
            <a:r>
              <a:rPr lang="en-US" sz="2400" dirty="0" smtClean="0">
                <a:solidFill>
                  <a:srgbClr val="C00000"/>
                </a:solidFill>
                <a:latin typeface="Times New Roman" panose="02020603050405020304" pitchFamily="18" charset="0"/>
                <a:cs typeface="Times New Roman" panose="02020603050405020304" pitchFamily="18" charset="0"/>
              </a:rPr>
              <a:t>To make a Dam/Barrage automatic following system/Equipments </a:t>
            </a:r>
          </a:p>
          <a:p>
            <a:pPr marL="350838" indent="-350838">
              <a:buNone/>
            </a:pPr>
            <a:r>
              <a:rPr lang="en-US" sz="2400" dirty="0" smtClean="0">
                <a:solidFill>
                  <a:srgbClr val="C00000"/>
                </a:solidFill>
                <a:latin typeface="Times New Roman" panose="02020603050405020304" pitchFamily="18" charset="0"/>
                <a:cs typeface="Times New Roman" panose="02020603050405020304" pitchFamily="18" charset="0"/>
              </a:rPr>
              <a:t>are required.</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For SCADA(</a:t>
            </a:r>
            <a:r>
              <a:rPr lang="en-IN" sz="2000" dirty="0" smtClean="0">
                <a:solidFill>
                  <a:srgbClr val="0070C0"/>
                </a:solidFill>
                <a:latin typeface="Times New Roman" panose="02020603050405020304" pitchFamily="18" charset="0"/>
                <a:cs typeface="Times New Roman" panose="02020603050405020304" pitchFamily="18" charset="0"/>
              </a:rPr>
              <a:t>Supervisory Control And Data Acquisition</a:t>
            </a:r>
            <a:r>
              <a:rPr lang="en-US" sz="2000" dirty="0" smtClean="0">
                <a:solidFill>
                  <a:srgbClr val="0070C0"/>
                </a:solidFill>
                <a:latin typeface="Times New Roman" panose="02020603050405020304" pitchFamily="18" charset="0"/>
                <a:cs typeface="Times New Roman" panose="02020603050405020304" pitchFamily="18" charset="0"/>
              </a:rPr>
              <a:t>) system, we need to have PLC(Programmable Logic Controller) at local control room, </a:t>
            </a:r>
            <a:r>
              <a:rPr lang="en-US" sz="2000" dirty="0">
                <a:solidFill>
                  <a:srgbClr val="0070C0"/>
                </a:solidFill>
                <a:latin typeface="Times New Roman" panose="02020603050405020304" pitchFamily="18" charset="0"/>
                <a:cs typeface="Times New Roman" panose="02020603050405020304" pitchFamily="18" charset="0"/>
              </a:rPr>
              <a:t>RTUs (Remote Terminal </a:t>
            </a:r>
            <a:r>
              <a:rPr lang="en-US" sz="2000" dirty="0" smtClean="0">
                <a:solidFill>
                  <a:srgbClr val="0070C0"/>
                </a:solidFill>
                <a:latin typeface="Times New Roman" panose="02020603050405020304" pitchFamily="18" charset="0"/>
                <a:cs typeface="Times New Roman" panose="02020603050405020304" pitchFamily="18" charset="0"/>
              </a:rPr>
              <a:t>Unit) at Gates &amp; Sensors and HMI(Human Machine Interface).</a:t>
            </a:r>
          </a:p>
          <a:p>
            <a:pPr marL="514350" lvl="0" indent="-514350" algn="just">
              <a:buFont typeface="+mj-lt"/>
              <a:buAutoNum type="arabicPeriod"/>
            </a:pPr>
            <a:r>
              <a:rPr lang="en-IN" sz="2000" dirty="0" smtClean="0">
                <a:solidFill>
                  <a:srgbClr val="0070C0"/>
                </a:solidFill>
                <a:latin typeface="Times New Roman" panose="02020603050405020304" pitchFamily="18" charset="0"/>
                <a:cs typeface="Times New Roman" panose="02020603050405020304" pitchFamily="18" charset="0"/>
              </a:rPr>
              <a:t>For measuring gate position, we need to have Gate Position Measuring System (Encoders)</a:t>
            </a:r>
            <a:r>
              <a:rPr lang="en-US" sz="2000" dirty="0" smtClean="0">
                <a:solidFill>
                  <a:srgbClr val="0070C0"/>
                </a:solidFill>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Radar based Pond level Sensor (all to-be Locally solar powered &amp; data transfer through Radio frequency) of distant canals.</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OFC(Optical Fiber Cable), Ethernet, RJ-45, and RF(Radio Frequency)  are used for communication.</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VFD(Variable Frequency Drive) Starters to run the motors.</a:t>
            </a:r>
          </a:p>
          <a:p>
            <a:pPr marL="514350" lvl="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AWS(Automatic Weather Station).</a:t>
            </a:r>
          </a:p>
          <a:p>
            <a:pPr marL="514350" lvl="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Telemetry :- Broadband/ </a:t>
            </a:r>
            <a:r>
              <a:rPr lang="en-US" sz="2000" dirty="0" err="1" smtClean="0">
                <a:solidFill>
                  <a:srgbClr val="0070C0"/>
                </a:solidFill>
                <a:latin typeface="Times New Roman" panose="02020603050405020304" pitchFamily="18" charset="0"/>
                <a:cs typeface="Times New Roman" panose="02020603050405020304" pitchFamily="18" charset="0"/>
              </a:rPr>
              <a:t>Wi</a:t>
            </a:r>
            <a:r>
              <a:rPr lang="en-US" sz="2000" dirty="0" smtClean="0">
                <a:solidFill>
                  <a:srgbClr val="0070C0"/>
                </a:solidFill>
                <a:latin typeface="Times New Roman" panose="02020603050405020304" pitchFamily="18" charset="0"/>
                <a:cs typeface="Times New Roman" panose="02020603050405020304" pitchFamily="18" charset="0"/>
              </a:rPr>
              <a:t>-max, V-sat(redundancy)</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Power (2 DG sets, Solar Power Backup for 24x7 and grid)</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Camera Surveillance by IP </a:t>
            </a:r>
            <a:r>
              <a:rPr lang="en-US" sz="2000" dirty="0" smtClean="0">
                <a:solidFill>
                  <a:srgbClr val="0070C0"/>
                </a:solidFill>
                <a:latin typeface="Times New Roman" panose="02020603050405020304" pitchFamily="18" charset="0"/>
                <a:cs typeface="Times New Roman" panose="02020603050405020304" pitchFamily="18" charset="0"/>
              </a:rPr>
              <a:t>bullet </a:t>
            </a:r>
            <a:r>
              <a:rPr lang="en-US" sz="2000" dirty="0" smtClean="0">
                <a:solidFill>
                  <a:srgbClr val="0070C0"/>
                </a:solidFill>
                <a:latin typeface="Times New Roman" panose="02020603050405020304" pitchFamily="18" charset="0"/>
                <a:cs typeface="Times New Roman" panose="02020603050405020304" pitchFamily="18" charset="0"/>
              </a:rPr>
              <a:t>and PTZ cameras.</a:t>
            </a:r>
          </a:p>
          <a:p>
            <a:pPr marL="514350" indent="-514350" algn="just">
              <a:buFont typeface="+mj-lt"/>
              <a:buAutoNum type="arabicPeriod"/>
            </a:pPr>
            <a:r>
              <a:rPr lang="en-US" sz="2000" dirty="0" smtClean="0">
                <a:solidFill>
                  <a:srgbClr val="0070C0"/>
                </a:solidFill>
                <a:latin typeface="Times New Roman" panose="02020603050405020304" pitchFamily="18" charset="0"/>
                <a:cs typeface="Times New Roman" panose="02020603050405020304" pitchFamily="18" charset="0"/>
              </a:rPr>
              <a:t>Acoustic Doppler Current Profiler (ADCP).</a:t>
            </a:r>
            <a:endParaRPr lang="en-IN" sz="2000" dirty="0" smtClean="0">
              <a:solidFill>
                <a:srgbClr val="0070C0"/>
              </a:solidFill>
              <a:latin typeface="Times New Roman" panose="02020603050405020304" pitchFamily="18" charset="0"/>
              <a:cs typeface="Times New Roman" panose="02020603050405020304" pitchFamily="18" charset="0"/>
            </a:endParaRPr>
          </a:p>
          <a:p>
            <a:pPr marL="514350" indent="-514350" algn="just">
              <a:buNone/>
            </a:pPr>
            <a:endParaRPr lang="en-US" sz="20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US" sz="2400" dirty="0" smtClean="0">
              <a:solidFill>
                <a:srgbClr val="0070C0"/>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endParaRPr lang="en-IN" sz="2400" dirty="0" smtClean="0">
              <a:solidFill>
                <a:srgbClr val="0070C0"/>
              </a:solidFill>
              <a:latin typeface="Times New Roman" panose="02020603050405020304" pitchFamily="18" charset="0"/>
              <a:cs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066703"/>
      </p:ext>
    </p:extLst>
  </p:cSld>
  <p:clrMapOvr>
    <a:masterClrMapping/>
  </p:clrMapOvr>
  <p:transition>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23" y="267869"/>
            <a:ext cx="7886700" cy="589363"/>
          </a:xfrm>
        </p:spPr>
        <p:txBody>
          <a:bodyPr>
            <a:normAutofit/>
          </a:bodyPr>
          <a:lstStyle/>
          <a:p>
            <a:pPr algn="ctr"/>
            <a:r>
              <a:rPr lang="en-US" sz="3200" u="sng" dirty="0" smtClean="0">
                <a:solidFill>
                  <a:srgbClr val="FF0000"/>
                </a:solidFill>
                <a:latin typeface="Times New Roman" panose="02020603050405020304" pitchFamily="18" charset="0"/>
                <a:cs typeface="Times New Roman" panose="02020603050405020304" pitchFamily="18" charset="0"/>
              </a:rPr>
              <a:t>Our Completed projects </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81466"/>
            <a:ext cx="8229600" cy="3079582"/>
          </a:xfrm>
        </p:spPr>
        <p:txBody>
          <a:bodyPr>
            <a:normAutofit fontScale="92500"/>
          </a:bodyPr>
          <a:lstStyle/>
          <a:p>
            <a:pPr marL="514350" indent="-514350" algn="just">
              <a:buFont typeface="+mj-lt"/>
              <a:buAutoNum type="arabicPeriod"/>
            </a:pPr>
            <a:r>
              <a:rPr lang="en-US" sz="2400" dirty="0" err="1" smtClean="0">
                <a:solidFill>
                  <a:srgbClr val="0070C0"/>
                </a:solidFill>
                <a:latin typeface="Times New Roman" panose="02020603050405020304" pitchFamily="18" charset="0"/>
                <a:cs typeface="Times New Roman" panose="02020603050405020304" pitchFamily="18" charset="0"/>
              </a:rPr>
              <a:t>Lahchura</a:t>
            </a:r>
            <a:r>
              <a:rPr lang="en-US" sz="2400" dirty="0" smtClean="0">
                <a:solidFill>
                  <a:srgbClr val="0070C0"/>
                </a:solidFill>
                <a:latin typeface="Times New Roman" panose="02020603050405020304" pitchFamily="18" charset="0"/>
                <a:cs typeface="Times New Roman" panose="02020603050405020304" pitchFamily="18" charset="0"/>
              </a:rPr>
              <a:t> Dam in </a:t>
            </a:r>
            <a:r>
              <a:rPr lang="en-US" sz="2400" dirty="0" err="1" smtClean="0">
                <a:solidFill>
                  <a:srgbClr val="0070C0"/>
                </a:solidFill>
                <a:latin typeface="Times New Roman" panose="02020603050405020304" pitchFamily="18" charset="0"/>
                <a:cs typeface="Times New Roman" panose="02020603050405020304" pitchFamily="18" charset="0"/>
              </a:rPr>
              <a:t>distt</a:t>
            </a:r>
            <a:r>
              <a:rPr lang="en-US" sz="2400" dirty="0" smtClean="0">
                <a:solidFill>
                  <a:srgbClr val="0070C0"/>
                </a:solidFill>
                <a:latin typeface="Times New Roman" panose="02020603050405020304" pitchFamily="18" charset="0"/>
                <a:cs typeface="Times New Roman" panose="02020603050405020304" pitchFamily="18" charset="0"/>
              </a:rPr>
              <a:t>. Jhansi (U.P.) - 22 Gates (State Funded)-17 Gates of Dams and 4 of Canals</a:t>
            </a:r>
          </a:p>
          <a:p>
            <a:pPr marL="514350" indent="-514350" algn="just">
              <a:buFont typeface="+mj-lt"/>
              <a:buAutoNum type="arabicPeriod"/>
            </a:pPr>
            <a:r>
              <a:rPr lang="en-US" sz="2400" dirty="0" err="1" smtClean="0">
                <a:solidFill>
                  <a:srgbClr val="0070C0"/>
                </a:solidFill>
                <a:latin typeface="Times New Roman" panose="02020603050405020304" pitchFamily="18" charset="0"/>
                <a:cs typeface="Times New Roman" panose="02020603050405020304" pitchFamily="18" charset="0"/>
              </a:rPr>
              <a:t>Kachnaudha</a:t>
            </a:r>
            <a:r>
              <a:rPr lang="en-US" sz="2400" dirty="0" smtClean="0">
                <a:solidFill>
                  <a:srgbClr val="0070C0"/>
                </a:solidFill>
                <a:latin typeface="Times New Roman" panose="02020603050405020304" pitchFamily="18" charset="0"/>
                <a:cs typeface="Times New Roman" panose="02020603050405020304" pitchFamily="18" charset="0"/>
              </a:rPr>
              <a:t> Dam in </a:t>
            </a:r>
            <a:r>
              <a:rPr lang="en-US" sz="2400" dirty="0" err="1" smtClean="0">
                <a:solidFill>
                  <a:srgbClr val="0070C0"/>
                </a:solidFill>
                <a:latin typeface="Times New Roman" panose="02020603050405020304" pitchFamily="18" charset="0"/>
                <a:cs typeface="Times New Roman" panose="02020603050405020304" pitchFamily="18" charset="0"/>
              </a:rPr>
              <a:t>distt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Lalitpur</a:t>
            </a:r>
            <a:r>
              <a:rPr lang="en-US" sz="2400" dirty="0" smtClean="0">
                <a:solidFill>
                  <a:srgbClr val="0070C0"/>
                </a:solidFill>
                <a:latin typeface="Times New Roman" panose="02020603050405020304" pitchFamily="18" charset="0"/>
                <a:cs typeface="Times New Roman" panose="02020603050405020304" pitchFamily="18" charset="0"/>
              </a:rPr>
              <a:t> (U.P.) - 11 Gates (State Funded) -9Gates of Dams and 2 of Canals.</a:t>
            </a:r>
          </a:p>
          <a:p>
            <a:pPr marL="514350" indent="-514350" algn="just">
              <a:buFont typeface="+mj-lt"/>
              <a:buAutoNum type="arabicPeriod"/>
            </a:pPr>
            <a:r>
              <a:rPr lang="en-US" sz="2400" dirty="0" smtClean="0">
                <a:solidFill>
                  <a:srgbClr val="0070C0"/>
                </a:solidFill>
                <a:latin typeface="Times New Roman" panose="02020603050405020304" pitchFamily="18" charset="0"/>
                <a:cs typeface="Times New Roman" panose="02020603050405020304" pitchFamily="18" charset="0"/>
              </a:rPr>
              <a:t>HIS of </a:t>
            </a:r>
            <a:r>
              <a:rPr lang="en-US" sz="2400" dirty="0" err="1" smtClean="0">
                <a:solidFill>
                  <a:srgbClr val="0070C0"/>
                </a:solidFill>
                <a:latin typeface="Times New Roman" panose="02020603050405020304" pitchFamily="18" charset="0"/>
                <a:cs typeface="Times New Roman" panose="02020603050405020304" pitchFamily="18" charset="0"/>
              </a:rPr>
              <a:t>Rohini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Dam in </a:t>
            </a:r>
            <a:r>
              <a:rPr lang="en-US" sz="2400" dirty="0" err="1">
                <a:solidFill>
                  <a:srgbClr val="0070C0"/>
                </a:solidFill>
                <a:latin typeface="Times New Roman" panose="02020603050405020304" pitchFamily="18" charset="0"/>
                <a:cs typeface="Times New Roman" panose="02020603050405020304" pitchFamily="18" charset="0"/>
              </a:rPr>
              <a:t>distt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Lalitpur</a:t>
            </a:r>
            <a:r>
              <a:rPr lang="en-US" sz="2400" dirty="0">
                <a:solidFill>
                  <a:srgbClr val="0070C0"/>
                </a:solidFill>
                <a:latin typeface="Times New Roman" panose="02020603050405020304" pitchFamily="18" charset="0"/>
                <a:cs typeface="Times New Roman" panose="02020603050405020304" pitchFamily="18" charset="0"/>
              </a:rPr>
              <a:t> (U.P</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3 Gates </a:t>
            </a:r>
            <a:r>
              <a:rPr lang="en-US" sz="2400" dirty="0" smtClean="0">
                <a:solidFill>
                  <a:srgbClr val="0070C0"/>
                </a:solidFill>
                <a:latin typeface="Times New Roman" panose="02020603050405020304" pitchFamily="18" charset="0"/>
                <a:cs typeface="Times New Roman" panose="02020603050405020304" pitchFamily="18" charset="0"/>
              </a:rPr>
              <a:t>(WB Funded)</a:t>
            </a:r>
            <a:endParaRPr lang="en-US" sz="2400" dirty="0">
              <a:solidFill>
                <a:srgbClr val="0070C0"/>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US" sz="2400" dirty="0" smtClean="0">
                <a:solidFill>
                  <a:srgbClr val="0070C0"/>
                </a:solidFill>
                <a:latin typeface="Times New Roman" panose="02020603050405020304" pitchFamily="18" charset="0"/>
                <a:cs typeface="Times New Roman" panose="02020603050405020304" pitchFamily="18" charset="0"/>
              </a:rPr>
              <a:t>HIS of </a:t>
            </a:r>
            <a:r>
              <a:rPr lang="en-US" sz="2400" dirty="0" err="1" smtClean="0">
                <a:solidFill>
                  <a:srgbClr val="0070C0"/>
                </a:solidFill>
                <a:latin typeface="Times New Roman" panose="02020603050405020304" pitchFamily="18" charset="0"/>
                <a:cs typeface="Times New Roman" panose="02020603050405020304" pitchFamily="18" charset="0"/>
              </a:rPr>
              <a:t>Jamini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Dam in </a:t>
            </a:r>
            <a:r>
              <a:rPr lang="en-US" sz="2400" dirty="0" err="1">
                <a:solidFill>
                  <a:srgbClr val="0070C0"/>
                </a:solidFill>
                <a:latin typeface="Times New Roman" panose="02020603050405020304" pitchFamily="18" charset="0"/>
                <a:cs typeface="Times New Roman" panose="02020603050405020304" pitchFamily="18" charset="0"/>
              </a:rPr>
              <a:t>distt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Lalitpur</a:t>
            </a:r>
            <a:r>
              <a:rPr lang="en-US" sz="2400" dirty="0">
                <a:solidFill>
                  <a:srgbClr val="0070C0"/>
                </a:solidFill>
                <a:latin typeface="Times New Roman" panose="02020603050405020304" pitchFamily="18" charset="0"/>
                <a:cs typeface="Times New Roman" panose="02020603050405020304" pitchFamily="18" charset="0"/>
              </a:rPr>
              <a:t> (U.P</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- 4 Gates </a:t>
            </a:r>
            <a:r>
              <a:rPr lang="en-US" sz="2400" dirty="0" smtClean="0">
                <a:solidFill>
                  <a:srgbClr val="0070C0"/>
                </a:solidFill>
                <a:latin typeface="Times New Roman" panose="02020603050405020304" pitchFamily="18" charset="0"/>
                <a:cs typeface="Times New Roman" panose="02020603050405020304" pitchFamily="18" charset="0"/>
              </a:rPr>
              <a:t>(WB </a:t>
            </a:r>
            <a:r>
              <a:rPr lang="en-US" sz="2400" dirty="0">
                <a:solidFill>
                  <a:srgbClr val="0070C0"/>
                </a:solidFill>
                <a:latin typeface="Times New Roman" panose="02020603050405020304" pitchFamily="18" charset="0"/>
                <a:cs typeface="Times New Roman" panose="02020603050405020304" pitchFamily="18" charset="0"/>
              </a:rPr>
              <a:t>Funded)</a:t>
            </a:r>
          </a:p>
          <a:p>
            <a:pPr marL="514350" indent="-514350" algn="just">
              <a:buFont typeface="+mj-lt"/>
              <a:buAutoNum type="arabicPeriod"/>
            </a:pPr>
            <a:r>
              <a:rPr lang="en-US" sz="2400" dirty="0" smtClean="0">
                <a:solidFill>
                  <a:srgbClr val="0070C0"/>
                </a:solidFill>
                <a:latin typeface="Times New Roman" panose="02020603050405020304" pitchFamily="18" charset="0"/>
                <a:cs typeface="Times New Roman" panose="02020603050405020304" pitchFamily="18" charset="0"/>
              </a:rPr>
              <a:t>HIS of </a:t>
            </a:r>
            <a:r>
              <a:rPr lang="en-US" sz="2400" dirty="0" err="1" smtClean="0">
                <a:solidFill>
                  <a:srgbClr val="0070C0"/>
                </a:solidFill>
                <a:latin typeface="Times New Roman" panose="02020603050405020304" pitchFamily="18" charset="0"/>
                <a:cs typeface="Times New Roman" panose="02020603050405020304" pitchFamily="18" charset="0"/>
              </a:rPr>
              <a:t>Sajnam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Dam in </a:t>
            </a:r>
            <a:r>
              <a:rPr lang="en-US" sz="2400" dirty="0" err="1">
                <a:solidFill>
                  <a:srgbClr val="0070C0"/>
                </a:solidFill>
                <a:latin typeface="Times New Roman" panose="02020603050405020304" pitchFamily="18" charset="0"/>
                <a:cs typeface="Times New Roman" panose="02020603050405020304" pitchFamily="18" charset="0"/>
              </a:rPr>
              <a:t>distt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Lalitpur</a:t>
            </a:r>
            <a:r>
              <a:rPr lang="en-US" sz="2400" dirty="0">
                <a:solidFill>
                  <a:srgbClr val="0070C0"/>
                </a:solidFill>
                <a:latin typeface="Times New Roman" panose="02020603050405020304" pitchFamily="18" charset="0"/>
                <a:cs typeface="Times New Roman" panose="02020603050405020304" pitchFamily="18" charset="0"/>
              </a:rPr>
              <a:t> (U.P</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 5 Gates </a:t>
            </a:r>
            <a:r>
              <a:rPr lang="en-US" sz="2400" dirty="0" smtClean="0">
                <a:solidFill>
                  <a:srgbClr val="0070C0"/>
                </a:solidFill>
                <a:latin typeface="Times New Roman" panose="02020603050405020304" pitchFamily="18" charset="0"/>
                <a:cs typeface="Times New Roman" panose="02020603050405020304" pitchFamily="18" charset="0"/>
              </a:rPr>
              <a:t>(WB </a:t>
            </a:r>
            <a:r>
              <a:rPr lang="en-US" sz="2400" dirty="0">
                <a:solidFill>
                  <a:srgbClr val="0070C0"/>
                </a:solidFill>
                <a:latin typeface="Times New Roman" panose="02020603050405020304" pitchFamily="18" charset="0"/>
                <a:cs typeface="Times New Roman" panose="02020603050405020304" pitchFamily="18" charset="0"/>
              </a:rPr>
              <a:t>Funded)</a:t>
            </a:r>
          </a:p>
          <a:p>
            <a:pPr marL="514350" indent="-514350" algn="just">
              <a:buFont typeface="+mj-lt"/>
              <a:buAutoNum type="arabicPeriod"/>
            </a:pPr>
            <a:endParaRPr lang="en-US" sz="2400" dirty="0" smtClean="0">
              <a:solidFill>
                <a:srgbClr val="0070C0"/>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2400" dirty="0" smtClean="0">
              <a:solidFill>
                <a:srgbClr val="0070C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47532" y="242646"/>
            <a:ext cx="8544949" cy="6372708"/>
          </a:xfrm>
          <a:prstGeom prst="roundRect">
            <a:avLst>
              <a:gd name="adj" fmla="val 1954"/>
            </a:avLst>
          </a:prstGeom>
          <a:noFill/>
          <a:ln w="34925"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571472" y="3734370"/>
            <a:ext cx="7886700" cy="5893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sng"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Our Running projects </a:t>
            </a:r>
            <a:endPar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7" name="Content Placeholder 2"/>
          <p:cNvSpPr txBox="1">
            <a:spLocks/>
          </p:cNvSpPr>
          <p:nvPr/>
        </p:nvSpPr>
        <p:spPr>
          <a:xfrm>
            <a:off x="400022" y="4323733"/>
            <a:ext cx="8229600" cy="2000264"/>
          </a:xfrm>
          <a:prstGeom prst="rect">
            <a:avLst/>
          </a:prstGeom>
        </p:spPr>
        <p:txBody>
          <a:bodyPr vert="horz" lIns="91440" tIns="45720" rIns="91440" bIns="45720" rtlCol="0">
            <a:noAutofit/>
          </a:bodyPr>
          <a:lstStyle/>
          <a:p>
            <a:pPr marL="514350" indent="-514350" algn="just">
              <a:buFont typeface="+mj-lt"/>
              <a:buAutoNum type="arabicPeriod"/>
            </a:pPr>
            <a:r>
              <a:rPr lang="en-US" sz="2400" dirty="0" err="1" smtClean="0">
                <a:solidFill>
                  <a:srgbClr val="0070C0"/>
                </a:solidFill>
                <a:latin typeface="Times New Roman" panose="02020603050405020304" pitchFamily="18" charset="0"/>
                <a:cs typeface="Times New Roman" panose="02020603050405020304" pitchFamily="18" charset="0"/>
              </a:rPr>
              <a:t>Bhimgoda</a:t>
            </a:r>
            <a:r>
              <a:rPr lang="en-US" sz="2400" dirty="0" smtClean="0">
                <a:solidFill>
                  <a:srgbClr val="0070C0"/>
                </a:solidFill>
                <a:latin typeface="Times New Roman" panose="02020603050405020304" pitchFamily="18" charset="0"/>
                <a:cs typeface="Times New Roman" panose="02020603050405020304" pitchFamily="18" charset="0"/>
              </a:rPr>
              <a:t> Barrage, </a:t>
            </a:r>
            <a:r>
              <a:rPr lang="en-US" sz="2400" dirty="0" err="1" smtClean="0">
                <a:solidFill>
                  <a:srgbClr val="0070C0"/>
                </a:solidFill>
                <a:latin typeface="Times New Roman" panose="02020603050405020304" pitchFamily="18" charset="0"/>
                <a:cs typeface="Times New Roman" panose="02020603050405020304" pitchFamily="18" charset="0"/>
              </a:rPr>
              <a:t>Haridwar</a:t>
            </a:r>
            <a:r>
              <a:rPr lang="en-US" sz="2400" dirty="0" smtClean="0">
                <a:solidFill>
                  <a:srgbClr val="0070C0"/>
                </a:solidFill>
                <a:latin typeface="Times New Roman" panose="02020603050405020304" pitchFamily="18" charset="0"/>
                <a:cs typeface="Times New Roman" panose="02020603050405020304" pitchFamily="18" charset="0"/>
              </a:rPr>
              <a:t> Dam, Upper </a:t>
            </a:r>
            <a:r>
              <a:rPr lang="en-US" sz="2400" dirty="0" err="1" smtClean="0">
                <a:solidFill>
                  <a:srgbClr val="0070C0"/>
                </a:solidFill>
                <a:latin typeface="Times New Roman" panose="02020603050405020304" pitchFamily="18" charset="0"/>
                <a:cs typeface="Times New Roman" panose="02020603050405020304" pitchFamily="18" charset="0"/>
              </a:rPr>
              <a:t>Ganga</a:t>
            </a:r>
            <a:r>
              <a:rPr lang="en-US" sz="2400" dirty="0" smtClean="0">
                <a:solidFill>
                  <a:srgbClr val="0070C0"/>
                </a:solidFill>
                <a:latin typeface="Times New Roman" panose="02020603050405020304" pitchFamily="18" charset="0"/>
                <a:cs typeface="Times New Roman" panose="02020603050405020304" pitchFamily="18" charset="0"/>
              </a:rPr>
              <a:t> Link canal and Eastern </a:t>
            </a:r>
            <a:r>
              <a:rPr lang="en-US" sz="2400" dirty="0" err="1" smtClean="0">
                <a:solidFill>
                  <a:srgbClr val="0070C0"/>
                </a:solidFill>
                <a:latin typeface="Times New Roman" panose="02020603050405020304" pitchFamily="18" charset="0"/>
                <a:cs typeface="Times New Roman" panose="02020603050405020304" pitchFamily="18" charset="0"/>
              </a:rPr>
              <a:t>Ganga</a:t>
            </a:r>
            <a:r>
              <a:rPr lang="en-US" sz="2400" dirty="0" smtClean="0">
                <a:solidFill>
                  <a:srgbClr val="0070C0"/>
                </a:solidFill>
                <a:latin typeface="Times New Roman" panose="02020603050405020304" pitchFamily="18" charset="0"/>
                <a:cs typeface="Times New Roman" panose="02020603050405020304" pitchFamily="18" charset="0"/>
              </a:rPr>
              <a:t> Link Canal in </a:t>
            </a:r>
            <a:r>
              <a:rPr lang="en-US" sz="2400" dirty="0" err="1" smtClean="0">
                <a:solidFill>
                  <a:srgbClr val="0070C0"/>
                </a:solidFill>
                <a:latin typeface="Times New Roman" panose="02020603050405020304" pitchFamily="18" charset="0"/>
                <a:cs typeface="Times New Roman" panose="02020603050405020304" pitchFamily="18" charset="0"/>
              </a:rPr>
              <a:t>distt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Haridwar</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Uttarakhand</a:t>
            </a:r>
            <a:r>
              <a:rPr lang="en-US" sz="2400" dirty="0" smtClean="0">
                <a:solidFill>
                  <a:srgbClr val="0070C0"/>
                </a:solidFill>
                <a:latin typeface="Times New Roman" panose="02020603050405020304" pitchFamily="18" charset="0"/>
                <a:cs typeface="Times New Roman" panose="02020603050405020304" pitchFamily="18" charset="0"/>
              </a:rPr>
              <a:t>) – 49 Gates (State Funded)</a:t>
            </a:r>
          </a:p>
          <a:p>
            <a:pPr marL="514350" indent="-514350" algn="just">
              <a:buFont typeface="+mj-lt"/>
              <a:buAutoNum type="arabicPeriod"/>
            </a:pPr>
            <a:r>
              <a:rPr lang="en-US" sz="2400" dirty="0" err="1" smtClean="0">
                <a:solidFill>
                  <a:srgbClr val="0070C0"/>
                </a:solidFill>
                <a:latin typeface="Times New Roman" panose="02020603050405020304" pitchFamily="18" charset="0"/>
                <a:cs typeface="Times New Roman" panose="02020603050405020304" pitchFamily="18" charset="0"/>
              </a:rPr>
              <a:t>Narora</a:t>
            </a:r>
            <a:r>
              <a:rPr lang="en-US" sz="2400" dirty="0" smtClean="0">
                <a:solidFill>
                  <a:srgbClr val="0070C0"/>
                </a:solidFill>
                <a:latin typeface="Times New Roman" panose="02020603050405020304" pitchFamily="18" charset="0"/>
                <a:cs typeface="Times New Roman" panose="02020603050405020304" pitchFamily="18" charset="0"/>
              </a:rPr>
              <a:t> Barrage in </a:t>
            </a:r>
            <a:r>
              <a:rPr lang="en-US" sz="2400" dirty="0" err="1" smtClean="0">
                <a:solidFill>
                  <a:srgbClr val="0070C0"/>
                </a:solidFill>
                <a:latin typeface="Times New Roman" panose="02020603050405020304" pitchFamily="18" charset="0"/>
                <a:cs typeface="Times New Roman" panose="02020603050405020304" pitchFamily="18" charset="0"/>
              </a:rPr>
              <a:t>distt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Bulandsahar</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cs typeface="Times New Roman" panose="02020603050405020304" pitchFamily="18" charset="0"/>
              </a:rPr>
              <a:t>(U.P.) – 61Gates (WB Funded-UPWSRP-II)</a:t>
            </a:r>
          </a:p>
        </p:txBody>
      </p:sp>
    </p:spTree>
    <p:extLst>
      <p:ext uri="{BB962C8B-B14F-4D97-AF65-F5344CB8AC3E}">
        <p14:creationId xmlns:p14="http://schemas.microsoft.com/office/powerpoint/2010/main" val="2746881968"/>
      </p:ext>
    </p:extLst>
  </p:cSld>
  <p:clrMapOvr>
    <a:masterClrMapping/>
  </p:clrMapOvr>
  <p:transition>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10275</TotalTime>
  <Words>2101</Words>
  <Application>Microsoft Office PowerPoint</Application>
  <PresentationFormat>On-screen Show (4:3)</PresentationFormat>
  <Paragraphs>403</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Algerian</vt:lpstr>
      <vt:lpstr>Arial</vt:lpstr>
      <vt:lpstr>Calibri</vt:lpstr>
      <vt:lpstr>Century</vt:lpstr>
      <vt:lpstr>ＭＳ Ｐゴシック</vt:lpstr>
      <vt:lpstr>Times New Roman</vt:lpstr>
      <vt:lpstr>Wingdings</vt:lpstr>
      <vt:lpstr>Wingdings 2</vt:lpstr>
      <vt:lpstr>Office Theme</vt:lpstr>
      <vt:lpstr>PowerPoint Presentation</vt:lpstr>
      <vt:lpstr>Irrigation Scenario in U.P.</vt:lpstr>
      <vt:lpstr>Irrigation Scenario in U.P.</vt:lpstr>
      <vt:lpstr>RIVER BASINS OF UTTAR PRADESH </vt:lpstr>
      <vt:lpstr> Crop Water Efficiency</vt:lpstr>
      <vt:lpstr>Main Purpose  of Dam/Barrage Automation</vt:lpstr>
      <vt:lpstr>Benefits of Automation </vt:lpstr>
      <vt:lpstr>Basic Of Automation</vt:lpstr>
      <vt:lpstr>Our Completed projects </vt:lpstr>
      <vt:lpstr>Upcoming  projects </vt:lpstr>
      <vt:lpstr>Lahchura dam in distt. Jhansi (U.P.)</vt:lpstr>
      <vt:lpstr>Lahchura dam in distt. Jhansi (U.P.)</vt:lpstr>
      <vt:lpstr>Lahchura dam in distt. Jhansi (U.P.)</vt:lpstr>
      <vt:lpstr>Lahchura dam in distt. Jhansi (U.P.)</vt:lpstr>
      <vt:lpstr>Lahchura dam in distt. Jhansi (U.P.)</vt:lpstr>
      <vt:lpstr>Lahchura dam in distt. Jhansi (U.P.)</vt:lpstr>
      <vt:lpstr>Lahchura dam in distt. Jhansi (U.P.)</vt:lpstr>
      <vt:lpstr>Kachnauda dam in distt. Lalitpur (U.P.)</vt:lpstr>
      <vt:lpstr>PowerPoint Presentation</vt:lpstr>
      <vt:lpstr>PowerPoint Presentation</vt:lpstr>
      <vt:lpstr>Haridwar Dam, Upper Ganga Link Canal Head Regulators, Eastern  Ganga Canal Head Regulators &amp; Bhim Goda Barrage at Haridwar (Uttarakhand) </vt:lpstr>
      <vt:lpstr>Haridwar Dam, Upper Ganga Link Canal Head Regulators, Eastern  Ganga Canal Head Regulators &amp; Bhim Goda Barrage at Haridwar (Uttarakhand) </vt:lpstr>
      <vt:lpstr>PowerPoint Presentation</vt:lpstr>
      <vt:lpstr>Haridwar Dam, Upper Ganga Link Canal Head Regulators, Eastern  Ganga Canal Head Regulators &amp; Bhim Goda Barrage at Haridwar (Uttarakhand) </vt:lpstr>
      <vt:lpstr>Ch. Charan Singh Ganga Barrage Narora in distt. Bulandshahar (U.P.) </vt:lpstr>
      <vt:lpstr>Ch. Charan Singh Ganga Barrage Narora in distt. Bulandshahar (U.P.) </vt:lpstr>
      <vt:lpstr>Ch. Charan Singh Ganga Barrage Narora in distt. Bulandshahar (U.P.) </vt:lpstr>
      <vt:lpstr>Ch. Charan Singh Ganga Barrage Narora in distt. Bulandshahar (U.P.) </vt:lpstr>
      <vt:lpstr>Ch. Charan Singh Ganga Barrage Narora in distt. Bulandshahar (U.P.) </vt:lpstr>
      <vt:lpstr>Okhla Barrage, New Delhi</vt:lpstr>
      <vt:lpstr>Okhla Barrage, New Delhi</vt:lpstr>
      <vt:lpstr>Automation System Architecture</vt:lpstr>
      <vt:lpstr>Features of Automation &amp; SCADA System</vt:lpstr>
      <vt:lpstr>Features of Automation &amp; SCADA System</vt:lpstr>
      <vt:lpstr>Special work which are introduced First time to our Dam/Barrages</vt:lpstr>
      <vt:lpstr>System Technical Specifications</vt:lpstr>
      <vt:lpstr>System Technical Specifications</vt:lpstr>
      <vt:lpstr>System Technical Specifications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डूरासास्टील शेड</dc:title>
  <dc:creator>shiv</dc:creator>
  <cp:lastModifiedBy>Rohan Kapoor</cp:lastModifiedBy>
  <cp:revision>149</cp:revision>
  <dcterms:created xsi:type="dcterms:W3CDTF">2015-07-20T12:59:24Z</dcterms:created>
  <dcterms:modified xsi:type="dcterms:W3CDTF">2016-11-08T02:38:14Z</dcterms:modified>
</cp:coreProperties>
</file>